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114" autoAdjust="0"/>
  </p:normalViewPr>
  <p:slideViewPr>
    <p:cSldViewPr>
      <p:cViewPr varScale="1">
        <p:scale>
          <a:sx n="101" d="100"/>
          <a:sy n="101" d="100"/>
        </p:scale>
        <p:origin x="-196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2016/11/24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2016/11/24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2016/11/24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2016/11/24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2016/11/24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2016/11/24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2016/11/24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2016/11/24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4624"/>
            <a:ext cx="8229600" cy="1143000"/>
          </a:xfrm>
        </p:spPr>
        <p:txBody>
          <a:bodyPr>
            <a:normAutofit/>
          </a:bodyPr>
          <a:lstStyle/>
          <a:p>
            <a:r>
              <a:rPr lang="zh-CN" altLang="en-US" sz="2400" b="1" dirty="0" smtClean="0">
                <a:latin typeface="Times New Roman" panose="02020603050405020304" pitchFamily="18" charset="0"/>
                <a:ea typeface="华文楷体" panose="02010600040101010101" pitchFamily="2" charset="-122"/>
                <a:cs typeface="Times New Roman" panose="02020603050405020304" pitchFamily="18" charset="0"/>
              </a:rPr>
              <a:t>热烈欢迎</a:t>
            </a:r>
            <a:r>
              <a:rPr lang="zh-CN" altLang="en-US" sz="2400" b="1" dirty="0">
                <a:latin typeface="Times New Roman" panose="02020603050405020304" pitchFamily="18" charset="0"/>
                <a:ea typeface="华文楷体" panose="02010600040101010101" pitchFamily="2" charset="-122"/>
                <a:cs typeface="Times New Roman" panose="02020603050405020304" pitchFamily="18" charset="0"/>
              </a:rPr>
              <a:t>美国</a:t>
            </a:r>
            <a:r>
              <a:rPr lang="zh-CN" altLang="en-US" sz="2400" b="1" dirty="0" smtClean="0">
                <a:latin typeface="Times New Roman" panose="02020603050405020304" pitchFamily="18" charset="0"/>
                <a:ea typeface="华文楷体" panose="02010600040101010101" pitchFamily="2" charset="-122"/>
                <a:cs typeface="Times New Roman" panose="02020603050405020304" pitchFamily="18" charset="0"/>
              </a:rPr>
              <a:t>华盛顿大学流行病学教授</a:t>
            </a:r>
            <a:r>
              <a:rPr lang="en-US" altLang="zh-CN" sz="2400" b="1" dirty="0" smtClean="0">
                <a:latin typeface="Times New Roman" panose="02020603050405020304" pitchFamily="18" charset="0"/>
                <a:ea typeface="华文楷体" panose="02010600040101010101" pitchFamily="2" charset="-122"/>
                <a:cs typeface="Times New Roman" panose="02020603050405020304" pitchFamily="18" charset="0"/>
              </a:rPr>
              <a:t>Prof. </a:t>
            </a:r>
            <a:r>
              <a:rPr lang="en-US" altLang="zh-CN" sz="2400" b="1" dirty="0">
                <a:latin typeface="Times New Roman" panose="02020603050405020304" pitchFamily="18" charset="0"/>
                <a:ea typeface="华文楷体" panose="02010600040101010101" pitchFamily="2" charset="-122"/>
                <a:cs typeface="Times New Roman" panose="02020603050405020304" pitchFamily="18" charset="0"/>
              </a:rPr>
              <a:t>Noel </a:t>
            </a:r>
            <a:r>
              <a:rPr lang="en-US" altLang="zh-CN" sz="2400" b="1" dirty="0" smtClean="0">
                <a:latin typeface="Times New Roman" panose="02020603050405020304" pitchFamily="18" charset="0"/>
                <a:ea typeface="华文楷体" panose="02010600040101010101" pitchFamily="2" charset="-122"/>
                <a:cs typeface="Times New Roman" panose="02020603050405020304" pitchFamily="18" charset="0"/>
              </a:rPr>
              <a:t>S. Weiss</a:t>
            </a:r>
            <a:r>
              <a:rPr lang="zh-CN" altLang="en-US" sz="2400" b="1" dirty="0" smtClean="0">
                <a:latin typeface="Times New Roman" panose="02020603050405020304" pitchFamily="18" charset="0"/>
                <a:ea typeface="华文楷体" panose="02010600040101010101" pitchFamily="2" charset="-122"/>
                <a:cs typeface="Times New Roman" panose="02020603050405020304" pitchFamily="18" charset="0"/>
              </a:rPr>
              <a:t>来我院参加</a:t>
            </a:r>
            <a:r>
              <a:rPr lang="en-US" altLang="zh-CN" sz="2400" b="1" dirty="0" smtClean="0">
                <a:latin typeface="Times New Roman" panose="02020603050405020304" pitchFamily="18" charset="0"/>
                <a:ea typeface="华文楷体" panose="02010600040101010101" pitchFamily="2" charset="-122"/>
                <a:cs typeface="Times New Roman" panose="02020603050405020304" pitchFamily="18" charset="0"/>
              </a:rPr>
              <a:t>Global Health </a:t>
            </a:r>
            <a:r>
              <a:rPr lang="en-US" altLang="zh-CN" sz="2400" b="1" dirty="0" err="1" smtClean="0">
                <a:latin typeface="Times New Roman" panose="02020603050405020304" pitchFamily="18" charset="0"/>
                <a:ea typeface="华文楷体" panose="02010600040101010101" pitchFamily="2" charset="-122"/>
                <a:cs typeface="Times New Roman" panose="02020603050405020304" pitchFamily="18" charset="0"/>
              </a:rPr>
              <a:t>MPH《Epidemiology</a:t>
            </a:r>
            <a:r>
              <a:rPr lang="en-US" altLang="zh-CN" sz="2400" b="1" dirty="0" smtClean="0">
                <a:latin typeface="Times New Roman" panose="02020603050405020304" pitchFamily="18" charset="0"/>
                <a:ea typeface="华文楷体" panose="02010600040101010101" pitchFamily="2" charset="-122"/>
                <a:cs typeface="Times New Roman" panose="02020603050405020304" pitchFamily="18" charset="0"/>
              </a:rPr>
              <a:t>》</a:t>
            </a:r>
            <a:r>
              <a:rPr lang="zh-CN" altLang="en-US" sz="2400" b="1" dirty="0" smtClean="0">
                <a:latin typeface="Times New Roman" panose="02020603050405020304" pitchFamily="18" charset="0"/>
                <a:ea typeface="华文楷体" panose="02010600040101010101" pitchFamily="2" charset="-122"/>
                <a:cs typeface="Times New Roman" panose="02020603050405020304" pitchFamily="18" charset="0"/>
              </a:rPr>
              <a:t>英文授课</a:t>
            </a:r>
            <a:endParaRPr lang="zh-CN" altLang="en-US" sz="2400" b="1" dirty="0">
              <a:latin typeface="Times New Roman" panose="02020603050405020304" pitchFamily="18" charset="0"/>
              <a:ea typeface="华文楷体" panose="02010600040101010101" pitchFamily="2" charset="-122"/>
              <a:cs typeface="Times New Roman" panose="02020603050405020304" pitchFamily="18" charset="0"/>
            </a:endParaRPr>
          </a:p>
        </p:txBody>
      </p:sp>
      <p:pic>
        <p:nvPicPr>
          <p:cNvPr id="1026" name="Picture 2" descr="C:\Users\ibm\Desktop\weiss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1294889"/>
            <a:ext cx="1777676" cy="179413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195736" y="1294889"/>
            <a:ext cx="6860186" cy="2326919"/>
          </a:xfrm>
          <a:prstGeom prst="rect">
            <a:avLst/>
          </a:prstGeom>
          <a:noFill/>
        </p:spPr>
        <p:txBody>
          <a:bodyPr wrap="square" rtlCol="0">
            <a:spAutoFit/>
          </a:bodyPr>
          <a:lstStyle/>
          <a:p>
            <a:pPr>
              <a:lnSpc>
                <a:spcPts val="2200"/>
              </a:lnSpc>
            </a:pPr>
            <a:r>
              <a:rPr lang="en-US" altLang="zh-CN" sz="1600" b="1" dirty="0" smtClean="0">
                <a:latin typeface="Times New Roman" panose="02020603050405020304" pitchFamily="18" charset="0"/>
                <a:ea typeface="华文楷体" panose="02010600040101010101" pitchFamily="2" charset="-122"/>
                <a:cs typeface="Times New Roman" panose="02020603050405020304" pitchFamily="18" charset="0"/>
              </a:rPr>
              <a:t>Noel S. Weiss, </a:t>
            </a:r>
            <a:r>
              <a:rPr lang="en-US" altLang="zh-CN" sz="1600" b="1" dirty="0" smtClean="0">
                <a:latin typeface="Times New Roman" panose="02020603050405020304" pitchFamily="18" charset="0"/>
                <a:cs typeface="Times New Roman" panose="02020603050405020304" pitchFamily="18" charset="0"/>
              </a:rPr>
              <a:t>MD, </a:t>
            </a:r>
            <a:r>
              <a:rPr lang="en-US" altLang="zh-CN" sz="1600" b="1" dirty="0" err="1" smtClean="0">
                <a:latin typeface="Times New Roman" panose="02020603050405020304" pitchFamily="18" charset="0"/>
                <a:cs typeface="Times New Roman" panose="02020603050405020304" pitchFamily="18" charset="0"/>
              </a:rPr>
              <a:t>DrPH</a:t>
            </a:r>
            <a:r>
              <a:rPr lang="en-US" altLang="zh-CN" sz="1600" b="1" dirty="0" smtClean="0">
                <a:latin typeface="Times New Roman" panose="02020603050405020304" pitchFamily="18" charset="0"/>
                <a:cs typeface="Times New Roman" panose="02020603050405020304" pitchFamily="18" charset="0"/>
              </a:rPr>
              <a:t>, has been a faculty member at the University of Washington and at the </a:t>
            </a:r>
            <a:r>
              <a:rPr lang="en-US" altLang="zh-CN" sz="1600" b="1" dirty="0">
                <a:latin typeface="Times New Roman" panose="02020603050405020304" pitchFamily="18" charset="0"/>
                <a:cs typeface="Times New Roman" panose="02020603050405020304" pitchFamily="18" charset="0"/>
              </a:rPr>
              <a:t>Fred Hutchinson Cancer Research </a:t>
            </a:r>
            <a:r>
              <a:rPr lang="en-US" altLang="zh-CN" sz="1600" b="1" dirty="0" smtClean="0">
                <a:latin typeface="Times New Roman" panose="02020603050405020304" pitchFamily="18" charset="0"/>
                <a:cs typeface="Times New Roman" panose="02020603050405020304" pitchFamily="18" charset="0"/>
              </a:rPr>
              <a:t>Center since 1973. His research has been in the areas of cancer epidemiology and clinical epidemiology. He has authored or co-authored more than 600 publications, including four books. At the University of Washington he has received awards for teaching and mentoring, and in 2011was selected by the Congress of Epidemiology as the First Winner of the Alfred Evans Award for teaching and mentoring. </a:t>
            </a:r>
            <a:endParaRPr lang="zh-CN" altLang="en-US" sz="1600" b="1" dirty="0">
              <a:latin typeface="Times New Roman" panose="02020603050405020304" pitchFamily="18" charset="0"/>
              <a:cs typeface="Times New Roman" panose="02020603050405020304" pitchFamily="18" charset="0"/>
            </a:endParaRPr>
          </a:p>
        </p:txBody>
      </p:sp>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48264" y="3727294"/>
            <a:ext cx="899592" cy="1284417"/>
          </a:xfrm>
          <a:prstGeom prst="rect">
            <a:avLst/>
          </a:prstGeom>
        </p:spPr>
      </p:pic>
      <p:pic>
        <p:nvPicPr>
          <p:cNvPr id="6" name="图片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0524" y="3717032"/>
            <a:ext cx="835444" cy="1294679"/>
          </a:xfrm>
          <a:prstGeom prst="rect">
            <a:avLst/>
          </a:prstGeom>
        </p:spPr>
      </p:pic>
      <p:pic>
        <p:nvPicPr>
          <p:cNvPr id="7" name="图片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48264" y="5106979"/>
            <a:ext cx="899592" cy="1344892"/>
          </a:xfrm>
          <a:prstGeom prst="rect">
            <a:avLst/>
          </a:prstGeom>
        </p:spPr>
      </p:pic>
      <p:pic>
        <p:nvPicPr>
          <p:cNvPr id="8" name="图片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020524" y="5096598"/>
            <a:ext cx="835444" cy="1355273"/>
          </a:xfrm>
          <a:prstGeom prst="rect">
            <a:avLst/>
          </a:prstGeom>
        </p:spPr>
      </p:pic>
      <p:graphicFrame>
        <p:nvGraphicFramePr>
          <p:cNvPr id="9" name="表格 8"/>
          <p:cNvGraphicFramePr>
            <a:graphicFrameLocks noGrp="1"/>
          </p:cNvGraphicFramePr>
          <p:nvPr>
            <p:extLst>
              <p:ext uri="{D42A27DB-BD31-4B8C-83A1-F6EECF244321}">
                <p14:modId xmlns:p14="http://schemas.microsoft.com/office/powerpoint/2010/main" val="1811807920"/>
              </p:ext>
            </p:extLst>
          </p:nvPr>
        </p:nvGraphicFramePr>
        <p:xfrm>
          <a:off x="683568" y="3730640"/>
          <a:ext cx="5904656" cy="2362656"/>
        </p:xfrm>
        <a:graphic>
          <a:graphicData uri="http://schemas.openxmlformats.org/drawingml/2006/table">
            <a:tbl>
              <a:tblPr firstRow="1" firstCol="1" lastRow="1" lastCol="1" bandRow="1" bandCol="1">
                <a:tableStyleId>{5940675A-B579-460E-94D1-54222C63F5DA}</a:tableStyleId>
              </a:tblPr>
              <a:tblGrid>
                <a:gridCol w="1376158"/>
                <a:gridCol w="1576170"/>
                <a:gridCol w="2952328"/>
              </a:tblGrid>
              <a:tr h="315188">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altLang="zh-CN" sz="1100" b="1" dirty="0" smtClean="0">
                          <a:effectLst/>
                          <a:latin typeface="Times New Roman" panose="02020603050405020304" pitchFamily="18" charset="0"/>
                          <a:ea typeface="Times New Roman"/>
                          <a:cs typeface="Times New Roman" panose="02020603050405020304" pitchFamily="18" charset="0"/>
                        </a:rPr>
                        <a:t>Day</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altLang="zh-CN" sz="1100" b="1" dirty="0" smtClean="0">
                          <a:effectLst/>
                          <a:latin typeface="Times New Roman" panose="02020603050405020304" pitchFamily="18" charset="0"/>
                          <a:ea typeface="Times New Roman"/>
                          <a:cs typeface="Times New Roman" panose="02020603050405020304" pitchFamily="18" charset="0"/>
                        </a:rPr>
                        <a:t>Time</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marL="109855" indent="-109855" algn="ctr">
                        <a:lnSpc>
                          <a:spcPct val="150000"/>
                        </a:lnSpc>
                        <a:spcAft>
                          <a:spcPts val="0"/>
                        </a:spcAft>
                      </a:pPr>
                      <a:r>
                        <a:rPr lang="en-US" altLang="zh-CN" sz="1100" b="1" dirty="0" smtClean="0">
                          <a:effectLst/>
                          <a:latin typeface="Times New Roman" panose="02020603050405020304" pitchFamily="18" charset="0"/>
                          <a:ea typeface="Times New Roman"/>
                          <a:cs typeface="Times New Roman" panose="02020603050405020304" pitchFamily="18" charset="0"/>
                        </a:rPr>
                        <a:t>Lecture</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315188">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altLang="zh-CN" sz="1100" b="1" kern="100" dirty="0" smtClean="0">
                          <a:effectLst/>
                          <a:latin typeface="Times New Roman" panose="02020603050405020304" pitchFamily="18" charset="0"/>
                          <a:cs typeface="Times New Roman" panose="02020603050405020304" pitchFamily="18" charset="0"/>
                        </a:rPr>
                        <a:t>28/11</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altLang="zh-CN" sz="1100" b="1" dirty="0" smtClean="0">
                          <a:effectLst/>
                          <a:latin typeface="Times New Roman" panose="02020603050405020304" pitchFamily="18" charset="0"/>
                          <a:ea typeface="Times New Roman"/>
                          <a:cs typeface="Times New Roman" panose="02020603050405020304" pitchFamily="18" charset="0"/>
                        </a:rPr>
                        <a:t>9:45am-12:15pm</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marL="109855" indent="-109855">
                        <a:lnSpc>
                          <a:spcPct val="150000"/>
                        </a:lnSpc>
                        <a:spcAft>
                          <a:spcPts val="0"/>
                        </a:spcAft>
                      </a:pPr>
                      <a:r>
                        <a:rPr lang="en-US" sz="1100" b="1" dirty="0">
                          <a:effectLst/>
                          <a:latin typeface="Times New Roman" panose="02020603050405020304" pitchFamily="18" charset="0"/>
                          <a:cs typeface="Times New Roman" panose="02020603050405020304" pitchFamily="18" charset="0"/>
                        </a:rPr>
                        <a:t>Causal inference in Epidemiology</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285115">
                <a:tc>
                  <a:txBody>
                    <a:bodyPr/>
                    <a:lstStyle/>
                    <a:p>
                      <a:pPr algn="ctr">
                        <a:lnSpc>
                          <a:spcPct val="150000"/>
                        </a:lnSpc>
                        <a:spcAft>
                          <a:spcPts val="0"/>
                        </a:spcAft>
                      </a:pPr>
                      <a:r>
                        <a:rPr lang="en-US" sz="1100" b="1" kern="100" dirty="0">
                          <a:effectLst/>
                          <a:latin typeface="Times New Roman" panose="02020603050405020304" pitchFamily="18" charset="0"/>
                          <a:cs typeface="Times New Roman" panose="02020603050405020304" pitchFamily="18" charset="0"/>
                        </a:rPr>
                        <a:t>29/11</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altLang="zh-CN" sz="1100" b="1" dirty="0" smtClean="0">
                          <a:effectLst/>
                          <a:latin typeface="Times New Roman" panose="02020603050405020304" pitchFamily="18" charset="0"/>
                          <a:ea typeface="Times New Roman"/>
                          <a:cs typeface="Times New Roman" panose="02020603050405020304" pitchFamily="18" charset="0"/>
                        </a:rPr>
                        <a:t>9:45am-12:15pm</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marL="109855" indent="-109855">
                        <a:lnSpc>
                          <a:spcPct val="150000"/>
                        </a:lnSpc>
                        <a:spcAft>
                          <a:spcPts val="0"/>
                        </a:spcAft>
                      </a:pPr>
                      <a:r>
                        <a:rPr lang="en-US" sz="1100" b="1" dirty="0">
                          <a:effectLst/>
                          <a:latin typeface="Times New Roman" panose="02020603050405020304" pitchFamily="18" charset="0"/>
                          <a:cs typeface="Times New Roman" panose="02020603050405020304" pitchFamily="18" charset="0"/>
                        </a:rPr>
                        <a:t>Evaluating the accuracy and efficacy of testing</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285115">
                <a:tc>
                  <a:txBody>
                    <a:bodyPr/>
                    <a:lstStyle/>
                    <a:p>
                      <a:pPr algn="ctr">
                        <a:lnSpc>
                          <a:spcPct val="150000"/>
                        </a:lnSpc>
                        <a:spcAft>
                          <a:spcPts val="0"/>
                        </a:spcAft>
                      </a:pPr>
                      <a:r>
                        <a:rPr lang="en-US" sz="1100" b="1" kern="100" dirty="0">
                          <a:effectLst/>
                          <a:latin typeface="Times New Roman" panose="02020603050405020304" pitchFamily="18" charset="0"/>
                          <a:cs typeface="Times New Roman" panose="02020603050405020304" pitchFamily="18" charset="0"/>
                        </a:rPr>
                        <a:t>30/11</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altLang="zh-CN" sz="1100" b="1" dirty="0" smtClean="0">
                          <a:effectLst/>
                          <a:latin typeface="Times New Roman" panose="02020603050405020304" pitchFamily="18" charset="0"/>
                          <a:ea typeface="Times New Roman"/>
                          <a:cs typeface="Times New Roman" panose="02020603050405020304" pitchFamily="18" charset="0"/>
                        </a:rPr>
                        <a:t>9:45am-12:15pm</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marL="109855" indent="-109855">
                        <a:lnSpc>
                          <a:spcPct val="150000"/>
                        </a:lnSpc>
                        <a:spcAft>
                          <a:spcPts val="0"/>
                        </a:spcAft>
                      </a:pPr>
                      <a:r>
                        <a:rPr lang="en-US" sz="1100" b="1" dirty="0">
                          <a:effectLst/>
                          <a:latin typeface="Times New Roman" panose="02020603050405020304" pitchFamily="18" charset="0"/>
                          <a:cs typeface="Times New Roman" panose="02020603050405020304" pitchFamily="18" charset="0"/>
                        </a:rPr>
                        <a:t>Randomized trials of therapeutic efficacy</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297815">
                <a:tc>
                  <a:txBody>
                    <a:bodyPr/>
                    <a:lstStyle/>
                    <a:p>
                      <a:endParaRPr lang="zh-CN" altLang="en-US" b="1"/>
                    </a:p>
                  </a:txBody>
                  <a:tcPr marL="68580" marR="68580" marT="0" marB="0" anchor="ct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altLang="zh-CN" sz="1100" b="1" dirty="0" smtClean="0">
                          <a:effectLst/>
                          <a:latin typeface="Times New Roman" panose="02020603050405020304" pitchFamily="18" charset="0"/>
                          <a:ea typeface="Times New Roman"/>
                          <a:cs typeface="Times New Roman" panose="02020603050405020304" pitchFamily="18" charset="0"/>
                        </a:rPr>
                        <a:t>2:00-3:00pm</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marL="109855" indent="-109855">
                        <a:lnSpc>
                          <a:spcPct val="150000"/>
                        </a:lnSpc>
                        <a:spcAft>
                          <a:spcPts val="0"/>
                        </a:spcAft>
                      </a:pPr>
                      <a:r>
                        <a:rPr lang="en-US" altLang="zh-CN" sz="1100" b="1" dirty="0" smtClean="0">
                          <a:effectLst/>
                          <a:latin typeface="Times New Roman" panose="02020603050405020304" pitchFamily="18" charset="0"/>
                          <a:ea typeface="Times New Roman"/>
                          <a:cs typeface="Times New Roman" panose="02020603050405020304" pitchFamily="18" charset="0"/>
                        </a:rPr>
                        <a:t>Discussion</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292100">
                <a:tc>
                  <a:txBody>
                    <a:bodyPr/>
                    <a:lstStyle/>
                    <a:p>
                      <a:pPr algn="ctr">
                        <a:lnSpc>
                          <a:spcPct val="150000"/>
                        </a:lnSpc>
                        <a:spcAft>
                          <a:spcPts val="0"/>
                        </a:spcAft>
                      </a:pPr>
                      <a:r>
                        <a:rPr lang="en-US" sz="1100" b="1" kern="100" dirty="0">
                          <a:effectLst/>
                          <a:latin typeface="Times New Roman" panose="02020603050405020304" pitchFamily="18" charset="0"/>
                          <a:cs typeface="Times New Roman" panose="02020603050405020304" pitchFamily="18" charset="0"/>
                        </a:rPr>
                        <a:t>1/12</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altLang="zh-CN" sz="1100" b="1" dirty="0" smtClean="0">
                          <a:effectLst/>
                          <a:latin typeface="Times New Roman" panose="02020603050405020304" pitchFamily="18" charset="0"/>
                          <a:ea typeface="Times New Roman"/>
                          <a:cs typeface="Times New Roman" panose="02020603050405020304" pitchFamily="18" charset="0"/>
                        </a:rPr>
                        <a:t>9:45am-12:15pm</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marL="109855" indent="-109855">
                        <a:lnSpc>
                          <a:spcPct val="150000"/>
                        </a:lnSpc>
                        <a:spcAft>
                          <a:spcPts val="0"/>
                        </a:spcAft>
                      </a:pPr>
                      <a:r>
                        <a:rPr lang="en-US" sz="1100" b="1" dirty="0">
                          <a:effectLst/>
                          <a:latin typeface="Times New Roman" panose="02020603050405020304" pitchFamily="18" charset="0"/>
                          <a:cs typeface="Times New Roman" panose="02020603050405020304" pitchFamily="18" charset="0"/>
                        </a:rPr>
                        <a:t>Nonrandomized studies of therapeutic efficacy</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292100">
                <a:tc>
                  <a:txBody>
                    <a:bodyPr/>
                    <a:lstStyle/>
                    <a:p>
                      <a:pPr algn="ctr">
                        <a:lnSpc>
                          <a:spcPct val="150000"/>
                        </a:lnSpc>
                        <a:spcAft>
                          <a:spcPts val="0"/>
                        </a:spcAft>
                      </a:pP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altLang="zh-CN" sz="1100" b="1" dirty="0" smtClean="0">
                          <a:effectLst/>
                          <a:latin typeface="Times New Roman" panose="02020603050405020304" pitchFamily="18" charset="0"/>
                          <a:ea typeface="Times New Roman"/>
                          <a:cs typeface="Times New Roman" panose="02020603050405020304" pitchFamily="18" charset="0"/>
                        </a:rPr>
                        <a:t>2:00-3:00pm</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marL="109855" indent="-109855">
                        <a:lnSpc>
                          <a:spcPct val="150000"/>
                        </a:lnSpc>
                        <a:spcAft>
                          <a:spcPts val="0"/>
                        </a:spcAft>
                      </a:pPr>
                      <a:r>
                        <a:rPr lang="en-US" altLang="zh-CN" sz="1100" b="1" dirty="0" smtClean="0">
                          <a:effectLst/>
                          <a:latin typeface="Times New Roman" panose="02020603050405020304" pitchFamily="18" charset="0"/>
                          <a:ea typeface="Times New Roman"/>
                          <a:cs typeface="Times New Roman" panose="02020603050405020304" pitchFamily="18" charset="0"/>
                        </a:rPr>
                        <a:t>Discussion</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280035">
                <a:tc>
                  <a:txBody>
                    <a:bodyPr/>
                    <a:lstStyle/>
                    <a:p>
                      <a:pPr algn="ctr">
                        <a:lnSpc>
                          <a:spcPct val="150000"/>
                        </a:lnSpc>
                        <a:spcAft>
                          <a:spcPts val="0"/>
                        </a:spcAft>
                      </a:pPr>
                      <a:r>
                        <a:rPr lang="en-US" sz="1100" b="1" kern="100" dirty="0">
                          <a:effectLst/>
                          <a:latin typeface="Times New Roman" panose="02020603050405020304" pitchFamily="18" charset="0"/>
                          <a:cs typeface="Times New Roman" panose="02020603050405020304" pitchFamily="18" charset="0"/>
                        </a:rPr>
                        <a:t>2/12</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altLang="zh-CN" sz="1100" b="1" dirty="0" smtClean="0">
                          <a:effectLst/>
                          <a:latin typeface="Times New Roman" panose="02020603050405020304" pitchFamily="18" charset="0"/>
                          <a:ea typeface="Times New Roman"/>
                          <a:cs typeface="Times New Roman" panose="02020603050405020304" pitchFamily="18" charset="0"/>
                        </a:rPr>
                        <a:t>9:45am-12:15pm</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marL="109855" indent="-109855">
                        <a:lnSpc>
                          <a:spcPct val="150000"/>
                        </a:lnSpc>
                        <a:spcAft>
                          <a:spcPts val="0"/>
                        </a:spcAft>
                      </a:pPr>
                      <a:r>
                        <a:rPr lang="en-US" sz="1100" b="1" kern="100" dirty="0">
                          <a:effectLst/>
                          <a:latin typeface="Times New Roman" panose="02020603050405020304" pitchFamily="18" charset="0"/>
                          <a:cs typeface="Times New Roman" panose="02020603050405020304" pitchFamily="18" charset="0"/>
                        </a:rPr>
                        <a:t>Evaluation of therapeutic safety</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tc>
              </a:tr>
            </a:tbl>
          </a:graphicData>
        </a:graphic>
      </p:graphicFrame>
      <p:sp>
        <p:nvSpPr>
          <p:cNvPr id="10" name="TextBox 9"/>
          <p:cNvSpPr txBox="1"/>
          <p:nvPr/>
        </p:nvSpPr>
        <p:spPr>
          <a:xfrm>
            <a:off x="179512" y="6228020"/>
            <a:ext cx="3960440" cy="338554"/>
          </a:xfrm>
          <a:prstGeom prst="rect">
            <a:avLst/>
          </a:prstGeom>
          <a:noFill/>
        </p:spPr>
        <p:txBody>
          <a:bodyPr wrap="square" rtlCol="0">
            <a:spAutoFit/>
          </a:bodyPr>
          <a:lstStyle/>
          <a:p>
            <a:r>
              <a:rPr lang="en-US" altLang="zh-CN" sz="1600" b="1" dirty="0" smtClean="0">
                <a:latin typeface="Times New Roman" panose="02020603050405020304" pitchFamily="18" charset="0"/>
                <a:cs typeface="Times New Roman" panose="02020603050405020304" pitchFamily="18" charset="0"/>
              </a:rPr>
              <a:t>Location: SPH meeting room (3</a:t>
            </a:r>
            <a:r>
              <a:rPr lang="en-US" altLang="zh-CN" sz="1600" b="1" baseline="30000" dirty="0" smtClean="0">
                <a:latin typeface="Times New Roman" panose="02020603050405020304" pitchFamily="18" charset="0"/>
                <a:cs typeface="Times New Roman" panose="02020603050405020304" pitchFamily="18" charset="0"/>
              </a:rPr>
              <a:t>rd</a:t>
            </a:r>
            <a:r>
              <a:rPr lang="en-US" altLang="zh-CN" sz="1600" b="1" dirty="0" smtClean="0">
                <a:latin typeface="Times New Roman" panose="02020603050405020304" pitchFamily="18" charset="0"/>
                <a:cs typeface="Times New Roman" panose="02020603050405020304" pitchFamily="18" charset="0"/>
              </a:rPr>
              <a:t> floor)</a:t>
            </a:r>
            <a:endParaRPr lang="zh-CN" altLang="en-US"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4380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4624"/>
            <a:ext cx="8229600" cy="1143000"/>
          </a:xfrm>
        </p:spPr>
        <p:txBody>
          <a:bodyPr>
            <a:normAutofit/>
          </a:bodyPr>
          <a:lstStyle/>
          <a:p>
            <a:r>
              <a:rPr lang="zh-CN" altLang="en-US" sz="2400" b="1" dirty="0" smtClean="0">
                <a:latin typeface="Times New Roman" panose="02020603050405020304" pitchFamily="18" charset="0"/>
                <a:ea typeface="华文楷体" panose="02010600040101010101" pitchFamily="2" charset="-122"/>
                <a:cs typeface="Times New Roman" panose="02020603050405020304" pitchFamily="18" charset="0"/>
              </a:rPr>
              <a:t>热烈欢迎</a:t>
            </a:r>
            <a:r>
              <a:rPr lang="zh-CN" altLang="en-US" sz="2400" b="1" dirty="0">
                <a:latin typeface="Times New Roman" panose="02020603050405020304" pitchFamily="18" charset="0"/>
                <a:ea typeface="华文楷体" panose="02010600040101010101" pitchFamily="2" charset="-122"/>
                <a:cs typeface="Times New Roman" panose="02020603050405020304" pitchFamily="18" charset="0"/>
              </a:rPr>
              <a:t>美国</a:t>
            </a:r>
            <a:r>
              <a:rPr lang="zh-CN" altLang="en-US" sz="2400" b="1" dirty="0" smtClean="0">
                <a:latin typeface="Times New Roman" panose="02020603050405020304" pitchFamily="18" charset="0"/>
                <a:ea typeface="华文楷体" panose="02010600040101010101" pitchFamily="2" charset="-122"/>
                <a:cs typeface="Times New Roman" panose="02020603050405020304" pitchFamily="18" charset="0"/>
              </a:rPr>
              <a:t>华盛顿大学流行病学教授</a:t>
            </a:r>
            <a:r>
              <a:rPr lang="en-US" altLang="zh-CN" sz="2400" b="1" dirty="0" smtClean="0">
                <a:latin typeface="Times New Roman" panose="02020603050405020304" pitchFamily="18" charset="0"/>
                <a:ea typeface="华文楷体" panose="02010600040101010101" pitchFamily="2" charset="-122"/>
                <a:cs typeface="Times New Roman" panose="02020603050405020304" pitchFamily="18" charset="0"/>
              </a:rPr>
              <a:t>Prof. </a:t>
            </a:r>
            <a:r>
              <a:rPr lang="en-US" altLang="zh-CN" sz="2400" b="1" dirty="0">
                <a:latin typeface="Times New Roman" panose="02020603050405020304" pitchFamily="18" charset="0"/>
                <a:ea typeface="华文楷体" panose="02010600040101010101" pitchFamily="2" charset="-122"/>
                <a:cs typeface="Times New Roman" panose="02020603050405020304" pitchFamily="18" charset="0"/>
              </a:rPr>
              <a:t>Noel </a:t>
            </a:r>
            <a:r>
              <a:rPr lang="en-US" altLang="zh-CN" sz="2400" b="1" dirty="0" smtClean="0">
                <a:latin typeface="Times New Roman" panose="02020603050405020304" pitchFamily="18" charset="0"/>
                <a:ea typeface="华文楷体" panose="02010600040101010101" pitchFamily="2" charset="-122"/>
                <a:cs typeface="Times New Roman" panose="02020603050405020304" pitchFamily="18" charset="0"/>
              </a:rPr>
              <a:t>S. Weiss</a:t>
            </a:r>
            <a:r>
              <a:rPr lang="zh-CN" altLang="en-US" sz="2400" b="1" dirty="0" smtClean="0">
                <a:latin typeface="Times New Roman" panose="02020603050405020304" pitchFamily="18" charset="0"/>
                <a:ea typeface="华文楷体" panose="02010600040101010101" pitchFamily="2" charset="-122"/>
                <a:cs typeface="Times New Roman" panose="02020603050405020304" pitchFamily="18" charset="0"/>
              </a:rPr>
              <a:t>来我院参加</a:t>
            </a:r>
            <a:r>
              <a:rPr lang="en-US" altLang="zh-CN" sz="2400" b="1" dirty="0" smtClean="0">
                <a:latin typeface="Times New Roman" panose="02020603050405020304" pitchFamily="18" charset="0"/>
                <a:ea typeface="华文楷体" panose="02010600040101010101" pitchFamily="2" charset="-122"/>
                <a:cs typeface="Times New Roman" panose="02020603050405020304" pitchFamily="18" charset="0"/>
              </a:rPr>
              <a:t>Global Health </a:t>
            </a:r>
            <a:r>
              <a:rPr lang="en-US" altLang="zh-CN" sz="2400" b="1" dirty="0" err="1" smtClean="0">
                <a:latin typeface="Times New Roman" panose="02020603050405020304" pitchFamily="18" charset="0"/>
                <a:ea typeface="华文楷体" panose="02010600040101010101" pitchFamily="2" charset="-122"/>
                <a:cs typeface="Times New Roman" panose="02020603050405020304" pitchFamily="18" charset="0"/>
              </a:rPr>
              <a:t>MPH《Epidemiology</a:t>
            </a:r>
            <a:r>
              <a:rPr lang="en-US" altLang="zh-CN" sz="2400" b="1" dirty="0" smtClean="0">
                <a:latin typeface="Times New Roman" panose="02020603050405020304" pitchFamily="18" charset="0"/>
                <a:ea typeface="华文楷体" panose="02010600040101010101" pitchFamily="2" charset="-122"/>
                <a:cs typeface="Times New Roman" panose="02020603050405020304" pitchFamily="18" charset="0"/>
              </a:rPr>
              <a:t>》</a:t>
            </a:r>
            <a:r>
              <a:rPr lang="zh-CN" altLang="en-US" sz="2400" b="1" dirty="0" smtClean="0">
                <a:latin typeface="Times New Roman" panose="02020603050405020304" pitchFamily="18" charset="0"/>
                <a:ea typeface="华文楷体" panose="02010600040101010101" pitchFamily="2" charset="-122"/>
                <a:cs typeface="Times New Roman" panose="02020603050405020304" pitchFamily="18" charset="0"/>
              </a:rPr>
              <a:t>英文授课</a:t>
            </a:r>
            <a:endParaRPr lang="zh-CN" altLang="en-US" sz="2400" b="1" dirty="0">
              <a:latin typeface="Times New Roman" panose="02020603050405020304" pitchFamily="18" charset="0"/>
              <a:ea typeface="华文楷体" panose="02010600040101010101" pitchFamily="2" charset="-122"/>
              <a:cs typeface="Times New Roman" panose="02020603050405020304" pitchFamily="18" charset="0"/>
            </a:endParaRPr>
          </a:p>
        </p:txBody>
      </p:sp>
      <p:pic>
        <p:nvPicPr>
          <p:cNvPr id="1026" name="Picture 2" descr="C:\Users\ibm\Desktop\weiss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6320" y="1420033"/>
            <a:ext cx="1743412" cy="175955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411760" y="1196752"/>
            <a:ext cx="6552729" cy="2349361"/>
          </a:xfrm>
          <a:prstGeom prst="rect">
            <a:avLst/>
          </a:prstGeom>
          <a:noFill/>
        </p:spPr>
        <p:txBody>
          <a:bodyPr wrap="square" rtlCol="0">
            <a:spAutoFit/>
          </a:bodyPr>
          <a:lstStyle/>
          <a:p>
            <a:pPr>
              <a:lnSpc>
                <a:spcPts val="2200"/>
              </a:lnSpc>
            </a:pPr>
            <a:r>
              <a:rPr lang="en-US" altLang="zh-CN" sz="1600" b="1" dirty="0" smtClean="0">
                <a:latin typeface="Times New Roman" panose="02020603050405020304" pitchFamily="18" charset="0"/>
                <a:ea typeface="楷体" panose="02010609060101010101" pitchFamily="49" charset="-122"/>
                <a:cs typeface="Times New Roman" panose="02020603050405020304" pitchFamily="18" charset="0"/>
              </a:rPr>
              <a:t>Noel S. Weiss</a:t>
            </a:r>
            <a:r>
              <a:rPr lang="zh-CN" altLang="en-US" sz="1600" b="1" dirty="0" smtClean="0">
                <a:latin typeface="Times New Roman" panose="02020603050405020304" pitchFamily="18" charset="0"/>
                <a:ea typeface="楷体" panose="02010609060101010101" pitchFamily="49" charset="-122"/>
                <a:cs typeface="Times New Roman" panose="02020603050405020304" pitchFamily="18" charset="0"/>
              </a:rPr>
              <a:t>教授</a:t>
            </a:r>
            <a:r>
              <a:rPr lang="en-US" altLang="zh-CN" sz="1600" b="1" dirty="0" smtClean="0">
                <a:latin typeface="Times New Roman" panose="02020603050405020304" pitchFamily="18" charset="0"/>
                <a:ea typeface="楷体" panose="02010609060101010101" pitchFamily="49" charset="-122"/>
                <a:cs typeface="Times New Roman" panose="02020603050405020304" pitchFamily="18" charset="0"/>
              </a:rPr>
              <a:t>, MD(Stanford University), </a:t>
            </a:r>
            <a:r>
              <a:rPr lang="en-US" altLang="zh-CN" sz="1600" b="1" dirty="0" err="1" smtClean="0">
                <a:latin typeface="Times New Roman" panose="02020603050405020304" pitchFamily="18" charset="0"/>
                <a:ea typeface="楷体" panose="02010609060101010101" pitchFamily="49" charset="-122"/>
                <a:cs typeface="Times New Roman" panose="02020603050405020304" pitchFamily="18" charset="0"/>
              </a:rPr>
              <a:t>DrPH</a:t>
            </a:r>
            <a:r>
              <a:rPr lang="en-US" altLang="zh-CN" sz="1600" b="1" dirty="0" smtClean="0">
                <a:latin typeface="Times New Roman" panose="02020603050405020304" pitchFamily="18" charset="0"/>
                <a:ea typeface="楷体" panose="02010609060101010101" pitchFamily="49" charset="-122"/>
                <a:cs typeface="Times New Roman" panose="02020603050405020304" pitchFamily="18" charset="0"/>
              </a:rPr>
              <a:t> (Harvard University), </a:t>
            </a:r>
            <a:r>
              <a:rPr lang="zh-CN" altLang="en-US" sz="1600" b="1" dirty="0" smtClean="0">
                <a:latin typeface="Times New Roman" panose="02020603050405020304" pitchFamily="18" charset="0"/>
                <a:ea typeface="楷体" panose="02010609060101010101" pitchFamily="49" charset="-122"/>
                <a:cs typeface="Times New Roman" panose="02020603050405020304" pitchFamily="18" charset="0"/>
              </a:rPr>
              <a:t>美国华盛顿大学流行病学终身教授，流行病学系主任</a:t>
            </a:r>
            <a:r>
              <a:rPr lang="en-US" altLang="zh-CN" sz="1600" b="1" dirty="0" smtClean="0">
                <a:latin typeface="Times New Roman" panose="02020603050405020304" pitchFamily="18" charset="0"/>
                <a:ea typeface="楷体" panose="02010609060101010101" pitchFamily="49" charset="-122"/>
                <a:cs typeface="Times New Roman" panose="02020603050405020304" pitchFamily="18" charset="0"/>
              </a:rPr>
              <a:t>(1984-1993)</a:t>
            </a:r>
            <a:r>
              <a:rPr lang="zh-CN" altLang="en-US" sz="1600" b="1" dirty="0" smtClean="0">
                <a:latin typeface="Times New Roman" panose="02020603050405020304" pitchFamily="18" charset="0"/>
                <a:ea typeface="楷体" panose="02010609060101010101" pitchFamily="49" charset="-122"/>
                <a:cs typeface="Times New Roman" panose="02020603050405020304" pitchFamily="18" charset="0"/>
              </a:rPr>
              <a:t>，美国</a:t>
            </a:r>
            <a:r>
              <a:rPr lang="zh-CN" altLang="en-US" sz="1600" b="1" dirty="0">
                <a:latin typeface="Times New Roman" panose="02020603050405020304" pitchFamily="18" charset="0"/>
                <a:ea typeface="楷体" panose="02010609060101010101" pitchFamily="49" charset="-122"/>
                <a:cs typeface="Times New Roman" panose="02020603050405020304" pitchFamily="18" charset="0"/>
              </a:rPr>
              <a:t>哈钦森癌症</a:t>
            </a:r>
            <a:r>
              <a:rPr lang="zh-CN" altLang="en-US" sz="1600" b="1" dirty="0" smtClean="0">
                <a:latin typeface="Times New Roman" panose="02020603050405020304" pitchFamily="18" charset="0"/>
                <a:ea typeface="楷体" panose="02010609060101010101" pitchFamily="49" charset="-122"/>
                <a:cs typeface="Times New Roman" panose="02020603050405020304" pitchFamily="18" charset="0"/>
              </a:rPr>
              <a:t>研究中心研究员。研究领域为肿瘤流行病学和临床流行病学。独立或合作发表论文</a:t>
            </a:r>
            <a:r>
              <a:rPr lang="en-US" altLang="zh-CN" sz="1600" b="1" dirty="0" smtClean="0">
                <a:latin typeface="Times New Roman" panose="02020603050405020304" pitchFamily="18" charset="0"/>
                <a:ea typeface="楷体" panose="02010609060101010101" pitchFamily="49" charset="-122"/>
                <a:cs typeface="Times New Roman" panose="02020603050405020304" pitchFamily="18" charset="0"/>
              </a:rPr>
              <a:t>600</a:t>
            </a:r>
            <a:r>
              <a:rPr lang="zh-CN" altLang="en-US" sz="1600" b="1" dirty="0" smtClean="0">
                <a:latin typeface="Times New Roman" panose="02020603050405020304" pitchFamily="18" charset="0"/>
                <a:ea typeface="楷体" panose="02010609060101010101" pitchFamily="49" charset="-122"/>
                <a:cs typeface="Times New Roman" panose="02020603050405020304" pitchFamily="18" charset="0"/>
              </a:rPr>
              <a:t>篇以上，撰写</a:t>
            </a:r>
            <a:r>
              <a:rPr lang="en-US" altLang="zh-CN" sz="1600" b="1" dirty="0" smtClean="0">
                <a:latin typeface="Times New Roman" panose="02020603050405020304" pitchFamily="18" charset="0"/>
                <a:ea typeface="楷体" panose="02010609060101010101" pitchFamily="49" charset="-122"/>
                <a:cs typeface="Times New Roman" panose="02020603050405020304" pitchFamily="18" charset="0"/>
              </a:rPr>
              <a:t>4</a:t>
            </a:r>
            <a:r>
              <a:rPr lang="zh-CN" altLang="en-US" sz="1600" b="1" dirty="0" smtClean="0">
                <a:latin typeface="Times New Roman" panose="02020603050405020304" pitchFamily="18" charset="0"/>
                <a:ea typeface="楷体" panose="02010609060101010101" pitchFamily="49" charset="-122"/>
                <a:cs typeface="Times New Roman" panose="02020603050405020304" pitchFamily="18" charset="0"/>
              </a:rPr>
              <a:t>本流行病学教材。在华盛顿大学多次获得教育教学奖。</a:t>
            </a:r>
            <a:r>
              <a:rPr lang="zh-CN" altLang="en-US" sz="1600" b="1" dirty="0">
                <a:latin typeface="Times New Roman" panose="02020603050405020304" pitchFamily="18" charset="0"/>
                <a:ea typeface="楷体" panose="02010609060101010101" pitchFamily="49" charset="-122"/>
                <a:cs typeface="Times New Roman" panose="02020603050405020304" pitchFamily="18" charset="0"/>
              </a:rPr>
              <a:t>因为在</a:t>
            </a:r>
            <a:r>
              <a:rPr lang="zh-CN" altLang="en-US" sz="1600" b="1" dirty="0" smtClean="0">
                <a:latin typeface="Times New Roman" panose="02020603050405020304" pitchFamily="18" charset="0"/>
                <a:ea typeface="楷体" panose="02010609060101010101" pitchFamily="49" charset="-122"/>
                <a:cs typeface="Times New Roman" panose="02020603050405020304" pitchFamily="18" charset="0"/>
              </a:rPr>
              <a:t>流行病学领域</a:t>
            </a:r>
            <a:r>
              <a:rPr lang="zh-CN" altLang="en-US" sz="1600" b="1" dirty="0">
                <a:latin typeface="Times New Roman" panose="02020603050405020304" pitchFamily="18" charset="0"/>
                <a:ea typeface="楷体" panose="02010609060101010101" pitchFamily="49" charset="-122"/>
                <a:cs typeface="Times New Roman" panose="02020603050405020304" pitchFamily="18" charset="0"/>
              </a:rPr>
              <a:t>的突出贡献，</a:t>
            </a:r>
            <a:r>
              <a:rPr lang="en-US" altLang="zh-CN" sz="1600" b="1" dirty="0" smtClean="0">
                <a:latin typeface="Times New Roman" panose="02020603050405020304" pitchFamily="18" charset="0"/>
                <a:ea typeface="楷体" panose="02010609060101010101" pitchFamily="49" charset="-122"/>
                <a:cs typeface="Times New Roman" panose="02020603050405020304" pitchFamily="18" charset="0"/>
              </a:rPr>
              <a:t>2007</a:t>
            </a:r>
            <a:r>
              <a:rPr lang="zh-CN" altLang="en-US" sz="1600" b="1" dirty="0" smtClean="0">
                <a:latin typeface="Times New Roman" panose="02020603050405020304" pitchFamily="18" charset="0"/>
                <a:ea typeface="楷体" panose="02010609060101010101" pitchFamily="49" charset="-122"/>
                <a:cs typeface="Times New Roman" panose="02020603050405020304" pitchFamily="18" charset="0"/>
              </a:rPr>
              <a:t>年荣获美国流行病学院</a:t>
            </a:r>
            <a:r>
              <a:rPr lang="en-US" altLang="zh-CN" sz="1600" b="1" dirty="0" smtClean="0">
                <a:latin typeface="Times New Roman" panose="02020603050405020304" pitchFamily="18" charset="0"/>
                <a:ea typeface="楷体" panose="02010609060101010101" pitchFamily="49" charset="-122"/>
                <a:cs typeface="Times New Roman" panose="02020603050405020304" pitchFamily="18" charset="0"/>
              </a:rPr>
              <a:t>(American College of Epi.)Abraham </a:t>
            </a:r>
            <a:r>
              <a:rPr lang="en-US" altLang="zh-CN" sz="1600" b="1" dirty="0" err="1" smtClean="0">
                <a:latin typeface="Times New Roman" panose="02020603050405020304" pitchFamily="18" charset="0"/>
                <a:ea typeface="楷体" panose="02010609060101010101" pitchFamily="49" charset="-122"/>
                <a:cs typeface="Times New Roman" panose="02020603050405020304" pitchFamily="18" charset="0"/>
              </a:rPr>
              <a:t>Lilienfeld</a:t>
            </a:r>
            <a:r>
              <a:rPr lang="en-US" altLang="zh-CN" sz="1600" b="1" dirty="0" smtClean="0">
                <a:latin typeface="Times New Roman" panose="02020603050405020304" pitchFamily="18" charset="0"/>
                <a:ea typeface="楷体" panose="02010609060101010101" pitchFamily="49" charset="-122"/>
                <a:cs typeface="Times New Roman" panose="02020603050405020304" pitchFamily="18" charset="0"/>
              </a:rPr>
              <a:t> </a:t>
            </a:r>
            <a:r>
              <a:rPr lang="zh-CN" altLang="en-US" sz="1600" b="1" dirty="0" smtClean="0">
                <a:latin typeface="Times New Roman" panose="02020603050405020304" pitchFamily="18" charset="0"/>
                <a:ea typeface="楷体" panose="02010609060101010101" pitchFamily="49" charset="-122"/>
                <a:cs typeface="Times New Roman" panose="02020603050405020304" pitchFamily="18" charset="0"/>
              </a:rPr>
              <a:t>奖</a:t>
            </a:r>
            <a:r>
              <a:rPr lang="zh-CN" altLang="en-US" sz="1600" b="1" dirty="0">
                <a:latin typeface="Times New Roman" panose="02020603050405020304" pitchFamily="18" charset="0"/>
                <a:ea typeface="楷体" panose="02010609060101010101" pitchFamily="49" charset="-122"/>
                <a:cs typeface="Times New Roman" panose="02020603050405020304" pitchFamily="18" charset="0"/>
              </a:rPr>
              <a:t>（相当于流行病学领域的诺贝尔奖）</a:t>
            </a:r>
            <a:r>
              <a:rPr lang="zh-CN" altLang="en-US" sz="1600" b="1" dirty="0" smtClean="0">
                <a:latin typeface="Times New Roman" panose="02020603050405020304" pitchFamily="18" charset="0"/>
                <a:ea typeface="楷体" panose="02010609060101010101" pitchFamily="49" charset="-122"/>
                <a:cs typeface="Times New Roman" panose="02020603050405020304" pitchFamily="18" charset="0"/>
              </a:rPr>
              <a:t>，</a:t>
            </a:r>
            <a:r>
              <a:rPr lang="en-US" altLang="zh-CN" sz="1600" b="1" dirty="0" smtClean="0">
                <a:latin typeface="Times New Roman" panose="02020603050405020304" pitchFamily="18" charset="0"/>
                <a:ea typeface="楷体" panose="02010609060101010101" pitchFamily="49" charset="-122"/>
                <a:cs typeface="Times New Roman" panose="02020603050405020304" pitchFamily="18" charset="0"/>
              </a:rPr>
              <a:t>2011</a:t>
            </a:r>
            <a:r>
              <a:rPr lang="zh-CN" altLang="en-US" sz="1600" b="1" dirty="0" smtClean="0">
                <a:latin typeface="Times New Roman" panose="02020603050405020304" pitchFamily="18" charset="0"/>
                <a:ea typeface="楷体" panose="02010609060101010101" pitchFamily="49" charset="-122"/>
                <a:cs typeface="Times New Roman" panose="02020603050405020304" pitchFamily="18" charset="0"/>
              </a:rPr>
              <a:t>年作为第一位获奖者荣获美国流行病学会</a:t>
            </a:r>
            <a:r>
              <a:rPr lang="en-US" altLang="zh-CN" sz="1600" b="1" dirty="0">
                <a:latin typeface="Times New Roman" panose="02020603050405020304" pitchFamily="18" charset="0"/>
                <a:ea typeface="楷体" panose="02010609060101010101" pitchFamily="49" charset="-122"/>
                <a:cs typeface="Times New Roman" panose="02020603050405020304" pitchFamily="18" charset="0"/>
              </a:rPr>
              <a:t>Alfred S. Evans </a:t>
            </a:r>
            <a:r>
              <a:rPr lang="zh-CN" altLang="en-US" sz="1600" b="1" dirty="0" smtClean="0">
                <a:latin typeface="Times New Roman" panose="02020603050405020304" pitchFamily="18" charset="0"/>
                <a:ea typeface="楷体" panose="02010609060101010101" pitchFamily="49" charset="-122"/>
                <a:cs typeface="Times New Roman" panose="02020603050405020304" pitchFamily="18" charset="0"/>
              </a:rPr>
              <a:t>教育教学奖。</a:t>
            </a:r>
            <a:endParaRPr lang="zh-CN" altLang="en-US" sz="1600" b="1" dirty="0">
              <a:latin typeface="Times New Roman" panose="02020603050405020304" pitchFamily="18" charset="0"/>
              <a:ea typeface="楷体" panose="02010609060101010101" pitchFamily="49" charset="-122"/>
              <a:cs typeface="Times New Roman" panose="02020603050405020304" pitchFamily="18" charset="0"/>
            </a:endParaRPr>
          </a:p>
        </p:txBody>
      </p:sp>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4248" y="3655286"/>
            <a:ext cx="899592" cy="1284417"/>
          </a:xfrm>
          <a:prstGeom prst="rect">
            <a:avLst/>
          </a:prstGeom>
        </p:spPr>
      </p:pic>
      <p:pic>
        <p:nvPicPr>
          <p:cNvPr id="6" name="图片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76508" y="3645024"/>
            <a:ext cx="835444" cy="1294679"/>
          </a:xfrm>
          <a:prstGeom prst="rect">
            <a:avLst/>
          </a:prstGeom>
        </p:spPr>
      </p:pic>
      <p:pic>
        <p:nvPicPr>
          <p:cNvPr id="7" name="图片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04248" y="5034971"/>
            <a:ext cx="899592" cy="1344892"/>
          </a:xfrm>
          <a:prstGeom prst="rect">
            <a:avLst/>
          </a:prstGeom>
        </p:spPr>
      </p:pic>
      <p:pic>
        <p:nvPicPr>
          <p:cNvPr id="8" name="图片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76508" y="5024590"/>
            <a:ext cx="835444" cy="1355273"/>
          </a:xfrm>
          <a:prstGeom prst="rect">
            <a:avLst/>
          </a:prstGeom>
        </p:spPr>
      </p:pic>
      <p:graphicFrame>
        <p:nvGraphicFramePr>
          <p:cNvPr id="9" name="表格 8"/>
          <p:cNvGraphicFramePr>
            <a:graphicFrameLocks noGrp="1"/>
          </p:cNvGraphicFramePr>
          <p:nvPr>
            <p:extLst>
              <p:ext uri="{D42A27DB-BD31-4B8C-83A1-F6EECF244321}">
                <p14:modId xmlns:p14="http://schemas.microsoft.com/office/powerpoint/2010/main" val="2265809083"/>
              </p:ext>
            </p:extLst>
          </p:nvPr>
        </p:nvGraphicFramePr>
        <p:xfrm>
          <a:off x="395536" y="3730640"/>
          <a:ext cx="6192688" cy="2362656"/>
        </p:xfrm>
        <a:graphic>
          <a:graphicData uri="http://schemas.openxmlformats.org/drawingml/2006/table">
            <a:tbl>
              <a:tblPr firstRow="1" firstCol="1" lastRow="1" lastCol="1" bandRow="1" bandCol="1">
                <a:tableStyleId>{5940675A-B579-460E-94D1-54222C63F5DA}</a:tableStyleId>
              </a:tblPr>
              <a:tblGrid>
                <a:gridCol w="1443288"/>
                <a:gridCol w="1653056"/>
                <a:gridCol w="3096344"/>
              </a:tblGrid>
              <a:tr h="315188">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altLang="zh-CN" sz="1100" b="1" dirty="0" smtClean="0">
                          <a:effectLst/>
                          <a:latin typeface="Times New Roman" panose="02020603050405020304" pitchFamily="18" charset="0"/>
                          <a:ea typeface="Times New Roman"/>
                          <a:cs typeface="Times New Roman" panose="02020603050405020304" pitchFamily="18" charset="0"/>
                        </a:rPr>
                        <a:t>Day</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altLang="zh-CN" sz="1100" b="1" dirty="0" smtClean="0">
                          <a:effectLst/>
                          <a:latin typeface="Times New Roman" panose="02020603050405020304" pitchFamily="18" charset="0"/>
                          <a:ea typeface="Times New Roman"/>
                          <a:cs typeface="Times New Roman" panose="02020603050405020304" pitchFamily="18" charset="0"/>
                        </a:rPr>
                        <a:t>Time</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marL="109855" indent="-109855" algn="ctr">
                        <a:lnSpc>
                          <a:spcPct val="150000"/>
                        </a:lnSpc>
                        <a:spcAft>
                          <a:spcPts val="0"/>
                        </a:spcAft>
                      </a:pPr>
                      <a:r>
                        <a:rPr lang="en-US" altLang="zh-CN" sz="1100" b="1" dirty="0" smtClean="0">
                          <a:effectLst/>
                          <a:latin typeface="Times New Roman" panose="02020603050405020304" pitchFamily="18" charset="0"/>
                          <a:ea typeface="Times New Roman"/>
                          <a:cs typeface="Times New Roman" panose="02020603050405020304" pitchFamily="18" charset="0"/>
                        </a:rPr>
                        <a:t>Lecture</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315188">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altLang="zh-CN" sz="1100" b="1" kern="100" dirty="0" smtClean="0">
                          <a:effectLst/>
                          <a:latin typeface="Times New Roman" panose="02020603050405020304" pitchFamily="18" charset="0"/>
                          <a:cs typeface="Times New Roman" panose="02020603050405020304" pitchFamily="18" charset="0"/>
                        </a:rPr>
                        <a:t>28/11</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ctr">
                        <a:lnSpc>
                          <a:spcPct val="150000"/>
                        </a:lnSpc>
                        <a:spcAft>
                          <a:spcPts val="0"/>
                        </a:spcAft>
                      </a:pPr>
                      <a:r>
                        <a:rPr lang="en-US" altLang="zh-CN" sz="1100" b="1" dirty="0" smtClean="0">
                          <a:effectLst/>
                          <a:latin typeface="Times New Roman" panose="02020603050405020304" pitchFamily="18" charset="0"/>
                          <a:ea typeface="Times New Roman"/>
                          <a:cs typeface="Times New Roman" panose="02020603050405020304" pitchFamily="18" charset="0"/>
                        </a:rPr>
                        <a:t>9:45am-12:15pm</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marL="109855" indent="-109855">
                        <a:lnSpc>
                          <a:spcPct val="150000"/>
                        </a:lnSpc>
                        <a:spcAft>
                          <a:spcPts val="0"/>
                        </a:spcAft>
                      </a:pPr>
                      <a:r>
                        <a:rPr lang="en-US" sz="1100" b="1" dirty="0">
                          <a:effectLst/>
                          <a:latin typeface="Times New Roman" panose="02020603050405020304" pitchFamily="18" charset="0"/>
                          <a:cs typeface="Times New Roman" panose="02020603050405020304" pitchFamily="18" charset="0"/>
                        </a:rPr>
                        <a:t>Causal inference in Epidemiology</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285115">
                <a:tc>
                  <a:txBody>
                    <a:bodyPr/>
                    <a:lstStyle/>
                    <a:p>
                      <a:pPr algn="ctr">
                        <a:lnSpc>
                          <a:spcPct val="150000"/>
                        </a:lnSpc>
                        <a:spcAft>
                          <a:spcPts val="0"/>
                        </a:spcAft>
                      </a:pPr>
                      <a:r>
                        <a:rPr lang="en-US" sz="1100" b="1" kern="100" dirty="0">
                          <a:effectLst/>
                          <a:latin typeface="Times New Roman" panose="02020603050405020304" pitchFamily="18" charset="0"/>
                          <a:cs typeface="Times New Roman" panose="02020603050405020304" pitchFamily="18" charset="0"/>
                        </a:rPr>
                        <a:t>29/11</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altLang="zh-CN" sz="1100" b="1" dirty="0" smtClean="0">
                          <a:effectLst/>
                          <a:latin typeface="Times New Roman" panose="02020603050405020304" pitchFamily="18" charset="0"/>
                          <a:ea typeface="Times New Roman"/>
                          <a:cs typeface="Times New Roman" panose="02020603050405020304" pitchFamily="18" charset="0"/>
                        </a:rPr>
                        <a:t>9:45am-12:15pm</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marL="109855" indent="-109855">
                        <a:lnSpc>
                          <a:spcPct val="150000"/>
                        </a:lnSpc>
                        <a:spcAft>
                          <a:spcPts val="0"/>
                        </a:spcAft>
                      </a:pPr>
                      <a:r>
                        <a:rPr lang="en-US" sz="1100" b="1" dirty="0">
                          <a:effectLst/>
                          <a:latin typeface="Times New Roman" panose="02020603050405020304" pitchFamily="18" charset="0"/>
                          <a:cs typeface="Times New Roman" panose="02020603050405020304" pitchFamily="18" charset="0"/>
                        </a:rPr>
                        <a:t>Evaluating the accuracy and efficacy of testing</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285115">
                <a:tc>
                  <a:txBody>
                    <a:bodyPr/>
                    <a:lstStyle/>
                    <a:p>
                      <a:pPr algn="ctr">
                        <a:lnSpc>
                          <a:spcPct val="150000"/>
                        </a:lnSpc>
                        <a:spcAft>
                          <a:spcPts val="0"/>
                        </a:spcAft>
                      </a:pPr>
                      <a:r>
                        <a:rPr lang="en-US" sz="1100" b="1" kern="100" dirty="0">
                          <a:effectLst/>
                          <a:latin typeface="Times New Roman" panose="02020603050405020304" pitchFamily="18" charset="0"/>
                          <a:cs typeface="Times New Roman" panose="02020603050405020304" pitchFamily="18" charset="0"/>
                        </a:rPr>
                        <a:t>30/11</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altLang="zh-CN" sz="1100" b="1" dirty="0" smtClean="0">
                          <a:effectLst/>
                          <a:latin typeface="Times New Roman" panose="02020603050405020304" pitchFamily="18" charset="0"/>
                          <a:ea typeface="Times New Roman"/>
                          <a:cs typeface="Times New Roman" panose="02020603050405020304" pitchFamily="18" charset="0"/>
                        </a:rPr>
                        <a:t>9:45am-12:15pm</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marL="109855" indent="-109855">
                        <a:lnSpc>
                          <a:spcPct val="150000"/>
                        </a:lnSpc>
                        <a:spcAft>
                          <a:spcPts val="0"/>
                        </a:spcAft>
                      </a:pPr>
                      <a:r>
                        <a:rPr lang="en-US" sz="1100" b="1" dirty="0">
                          <a:effectLst/>
                          <a:latin typeface="Times New Roman" panose="02020603050405020304" pitchFamily="18" charset="0"/>
                          <a:cs typeface="Times New Roman" panose="02020603050405020304" pitchFamily="18" charset="0"/>
                        </a:rPr>
                        <a:t>Randomized trials of therapeutic efficacy</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297815">
                <a:tc>
                  <a:txBody>
                    <a:bodyPr/>
                    <a:lstStyle/>
                    <a:p>
                      <a:endParaRPr lang="zh-CN" altLang="en-US" b="1"/>
                    </a:p>
                  </a:txBody>
                  <a:tcPr marL="68580" marR="68580" marT="0" marB="0" anchor="ct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altLang="zh-CN" sz="1100" b="1" dirty="0" smtClean="0">
                          <a:effectLst/>
                          <a:latin typeface="Times New Roman" panose="02020603050405020304" pitchFamily="18" charset="0"/>
                          <a:ea typeface="Times New Roman"/>
                          <a:cs typeface="Times New Roman" panose="02020603050405020304" pitchFamily="18" charset="0"/>
                        </a:rPr>
                        <a:t>2:00-3:00pm</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marL="109855" indent="-109855">
                        <a:lnSpc>
                          <a:spcPct val="150000"/>
                        </a:lnSpc>
                        <a:spcAft>
                          <a:spcPts val="0"/>
                        </a:spcAft>
                      </a:pPr>
                      <a:r>
                        <a:rPr lang="en-US" altLang="zh-CN" sz="1100" b="1" dirty="0" smtClean="0">
                          <a:effectLst/>
                          <a:latin typeface="Times New Roman" panose="02020603050405020304" pitchFamily="18" charset="0"/>
                          <a:ea typeface="Times New Roman"/>
                          <a:cs typeface="Times New Roman" panose="02020603050405020304" pitchFamily="18" charset="0"/>
                        </a:rPr>
                        <a:t>Discussion</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292100">
                <a:tc>
                  <a:txBody>
                    <a:bodyPr/>
                    <a:lstStyle/>
                    <a:p>
                      <a:pPr algn="ctr">
                        <a:lnSpc>
                          <a:spcPct val="150000"/>
                        </a:lnSpc>
                        <a:spcAft>
                          <a:spcPts val="0"/>
                        </a:spcAft>
                      </a:pPr>
                      <a:r>
                        <a:rPr lang="en-US" sz="1100" b="1" kern="100" dirty="0">
                          <a:effectLst/>
                          <a:latin typeface="Times New Roman" panose="02020603050405020304" pitchFamily="18" charset="0"/>
                          <a:cs typeface="Times New Roman" panose="02020603050405020304" pitchFamily="18" charset="0"/>
                        </a:rPr>
                        <a:t>1/12</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altLang="zh-CN" sz="1100" b="1" dirty="0" smtClean="0">
                          <a:effectLst/>
                          <a:latin typeface="Times New Roman" panose="02020603050405020304" pitchFamily="18" charset="0"/>
                          <a:ea typeface="Times New Roman"/>
                          <a:cs typeface="Times New Roman" panose="02020603050405020304" pitchFamily="18" charset="0"/>
                        </a:rPr>
                        <a:t>9:45am-12:15pm</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marL="109855" indent="-109855">
                        <a:lnSpc>
                          <a:spcPct val="150000"/>
                        </a:lnSpc>
                        <a:spcAft>
                          <a:spcPts val="0"/>
                        </a:spcAft>
                      </a:pPr>
                      <a:r>
                        <a:rPr lang="en-US" sz="1100" b="1" dirty="0">
                          <a:effectLst/>
                          <a:latin typeface="Times New Roman" panose="02020603050405020304" pitchFamily="18" charset="0"/>
                          <a:cs typeface="Times New Roman" panose="02020603050405020304" pitchFamily="18" charset="0"/>
                        </a:rPr>
                        <a:t>Nonrandomized studies of therapeutic efficacy</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292100">
                <a:tc>
                  <a:txBody>
                    <a:bodyPr/>
                    <a:lstStyle/>
                    <a:p>
                      <a:pPr algn="ctr">
                        <a:lnSpc>
                          <a:spcPct val="150000"/>
                        </a:lnSpc>
                        <a:spcAft>
                          <a:spcPts val="0"/>
                        </a:spcAft>
                      </a:pP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altLang="zh-CN" sz="1100" b="1" dirty="0" smtClean="0">
                          <a:effectLst/>
                          <a:latin typeface="Times New Roman" panose="02020603050405020304" pitchFamily="18" charset="0"/>
                          <a:ea typeface="Times New Roman"/>
                          <a:cs typeface="Times New Roman" panose="02020603050405020304" pitchFamily="18" charset="0"/>
                        </a:rPr>
                        <a:t>2:00-3:00pm</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marL="109855" indent="-109855">
                        <a:lnSpc>
                          <a:spcPct val="150000"/>
                        </a:lnSpc>
                        <a:spcAft>
                          <a:spcPts val="0"/>
                        </a:spcAft>
                      </a:pPr>
                      <a:r>
                        <a:rPr lang="en-US" altLang="zh-CN" sz="1100" b="1" dirty="0" smtClean="0">
                          <a:effectLst/>
                          <a:latin typeface="Times New Roman" panose="02020603050405020304" pitchFamily="18" charset="0"/>
                          <a:ea typeface="Times New Roman"/>
                          <a:cs typeface="Times New Roman" panose="02020603050405020304" pitchFamily="18" charset="0"/>
                        </a:rPr>
                        <a:t>Discussion</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tc>
              </a:tr>
              <a:tr h="280035">
                <a:tc>
                  <a:txBody>
                    <a:bodyPr/>
                    <a:lstStyle/>
                    <a:p>
                      <a:pPr algn="ctr">
                        <a:lnSpc>
                          <a:spcPct val="150000"/>
                        </a:lnSpc>
                        <a:spcAft>
                          <a:spcPts val="0"/>
                        </a:spcAft>
                      </a:pPr>
                      <a:r>
                        <a:rPr lang="en-US" sz="1100" b="1" kern="100" dirty="0">
                          <a:effectLst/>
                          <a:latin typeface="Times New Roman" panose="02020603050405020304" pitchFamily="18" charset="0"/>
                          <a:cs typeface="Times New Roman" panose="02020603050405020304" pitchFamily="18" charset="0"/>
                        </a:rPr>
                        <a:t>2/12</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altLang="zh-CN" sz="1100" b="1" dirty="0" smtClean="0">
                          <a:effectLst/>
                          <a:latin typeface="Times New Roman" panose="02020603050405020304" pitchFamily="18" charset="0"/>
                          <a:ea typeface="Times New Roman"/>
                          <a:cs typeface="Times New Roman" panose="02020603050405020304" pitchFamily="18" charset="0"/>
                        </a:rPr>
                        <a:t>9:45am-12:15pm</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marL="109855" indent="-109855">
                        <a:lnSpc>
                          <a:spcPct val="150000"/>
                        </a:lnSpc>
                        <a:spcAft>
                          <a:spcPts val="0"/>
                        </a:spcAft>
                      </a:pPr>
                      <a:r>
                        <a:rPr lang="en-US" sz="1100" b="1" kern="100" dirty="0">
                          <a:effectLst/>
                          <a:latin typeface="Times New Roman" panose="02020603050405020304" pitchFamily="18" charset="0"/>
                          <a:cs typeface="Times New Roman" panose="02020603050405020304" pitchFamily="18" charset="0"/>
                        </a:rPr>
                        <a:t>Evaluation of therapeutic safety</a:t>
                      </a:r>
                      <a:endParaRPr lang="zh-CN" sz="1100" b="1" dirty="0">
                        <a:effectLst/>
                        <a:latin typeface="Times New Roman" panose="02020603050405020304" pitchFamily="18" charset="0"/>
                        <a:ea typeface="Times New Roman"/>
                        <a:cs typeface="Times New Roman" panose="02020603050405020304" pitchFamily="18" charset="0"/>
                      </a:endParaRPr>
                    </a:p>
                  </a:txBody>
                  <a:tcPr marL="68580" marR="68580" marT="0" marB="0"/>
                </a:tc>
              </a:tr>
            </a:tbl>
          </a:graphicData>
        </a:graphic>
      </p:graphicFrame>
      <p:sp>
        <p:nvSpPr>
          <p:cNvPr id="10" name="TextBox 9"/>
          <p:cNvSpPr txBox="1"/>
          <p:nvPr/>
        </p:nvSpPr>
        <p:spPr>
          <a:xfrm>
            <a:off x="179512" y="6372036"/>
            <a:ext cx="3960440" cy="307777"/>
          </a:xfrm>
          <a:prstGeom prst="rect">
            <a:avLst/>
          </a:prstGeom>
          <a:noFill/>
        </p:spPr>
        <p:txBody>
          <a:bodyPr wrap="square" rtlCol="0">
            <a:spAutoFit/>
          </a:bodyPr>
          <a:lstStyle/>
          <a:p>
            <a:r>
              <a:rPr lang="zh-CN" altLang="en-US" sz="1400" b="1" dirty="0" smtClean="0">
                <a:latin typeface="楷体" panose="02010609060101010101" pitchFamily="49" charset="-122"/>
                <a:ea typeface="楷体" panose="02010609060101010101" pitchFamily="49" charset="-122"/>
                <a:cs typeface="Times New Roman" panose="02020603050405020304" pitchFamily="18" charset="0"/>
              </a:rPr>
              <a:t>地点：公卫楼三楼会议室</a:t>
            </a:r>
            <a:endParaRPr lang="zh-CN" altLang="en-US" sz="1400" b="1" dirty="0">
              <a:latin typeface="楷体" panose="02010609060101010101" pitchFamily="49" charset="-122"/>
              <a:ea typeface="楷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23683568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860</TotalTime>
  <Words>347</Words>
  <Application>Microsoft Office PowerPoint</Application>
  <PresentationFormat>全屏显示(4:3)</PresentationFormat>
  <Paragraphs>50</Paragraphs>
  <Slides>2</Slides>
  <Notes>0</Notes>
  <HiddenSlides>0</HiddenSlides>
  <MMClips>0</MMClips>
  <ScaleCrop>false</ScaleCrop>
  <HeadingPairs>
    <vt:vector size="4" baseType="variant">
      <vt:variant>
        <vt:lpstr>主题</vt:lpstr>
      </vt:variant>
      <vt:variant>
        <vt:i4>1</vt:i4>
      </vt:variant>
      <vt:variant>
        <vt:lpstr>幻灯片标题</vt:lpstr>
      </vt:variant>
      <vt:variant>
        <vt:i4>2</vt:i4>
      </vt:variant>
    </vt:vector>
  </HeadingPairs>
  <TitlesOfParts>
    <vt:vector size="3" baseType="lpstr">
      <vt:lpstr>Office 主题</vt:lpstr>
      <vt:lpstr>热烈欢迎美国华盛顿大学流行病学教授Prof. Noel S. Weiss来我院参加Global Health MPH《Epidemiology》英文授课</vt:lpstr>
      <vt:lpstr>热烈欢迎美国华盛顿大学流行病学教授Prof. Noel S. Weiss来我院参加Global Health MPH《Epidemiology》英文授课</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lnwang</dc:creator>
  <cp:lastModifiedBy>WLN</cp:lastModifiedBy>
  <cp:revision>32</cp:revision>
  <dcterms:created xsi:type="dcterms:W3CDTF">2016-11-16T17:12:18Z</dcterms:created>
  <dcterms:modified xsi:type="dcterms:W3CDTF">2016-11-24T02:22:00Z</dcterms:modified>
</cp:coreProperties>
</file>