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9"/>
  </p:notesMasterIdLst>
  <p:sldIdLst>
    <p:sldId id="257" r:id="rId2"/>
    <p:sldId id="262" r:id="rId3"/>
    <p:sldId id="267" r:id="rId4"/>
    <p:sldId id="271" r:id="rId5"/>
    <p:sldId id="272" r:id="rId6"/>
    <p:sldId id="269" r:id="rId7"/>
    <p:sldId id="278" r:id="rId8"/>
  </p:sldIdLst>
  <p:sldSz cx="9144000" cy="6858000" type="screen4x3"/>
  <p:notesSz cx="6797675" cy="9928225"/>
  <p:defaultTex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495" autoAdjust="0"/>
    <p:restoredTop sz="81199" autoAdjust="0"/>
  </p:normalViewPr>
  <p:slideViewPr>
    <p:cSldViewPr>
      <p:cViewPr varScale="1">
        <p:scale>
          <a:sx n="89" d="100"/>
          <a:sy n="89" d="100"/>
        </p:scale>
        <p:origin x="1998" y="66"/>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notesViewPr>
    <p:cSldViewPr>
      <p:cViewPr varScale="1">
        <p:scale>
          <a:sx n="48" d="100"/>
          <a:sy n="48" d="100"/>
        </p:scale>
        <p:origin x="2684" y="5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pPr>
              <a:defRPr/>
            </a:pPr>
            <a:fld id="{99A32BE7-F2A6-45A8-8DD9-5A103F1E7C9D}" type="datetimeFigureOut">
              <a:rPr lang="zh-CN" altLang="en-US"/>
              <a:pPr>
                <a:defRPr/>
              </a:pPr>
              <a:t>2021/6/28</a:t>
            </a:fld>
            <a:endParaRPr lang="zh-CN" altLang="en-US"/>
          </a:p>
        </p:txBody>
      </p:sp>
      <p:sp>
        <p:nvSpPr>
          <p:cNvPr id="4" name="幻灯片图像占位符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79768" y="4715907"/>
            <a:ext cx="5438140" cy="4467701"/>
          </a:xfrm>
          <a:prstGeom prst="rect">
            <a:avLst/>
          </a:prstGeom>
        </p:spPr>
        <p:txBody>
          <a:bodyPr vert="horz" lIns="91440" tIns="45720" rIns="91440" bIns="45720" rtlCol="0">
            <a:normAutofit/>
          </a:bodyPr>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pPr>
              <a:defRPr/>
            </a:pPr>
            <a:fld id="{9EDAAA92-57CE-47F6-B0F8-23BCB56153EE}"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9EDAAA92-57CE-47F6-B0F8-23BCB56153EE}" type="slidenum">
              <a:rPr lang="zh-CN" altLang="en-US" smtClean="0"/>
              <a:pPr>
                <a:defRPr/>
              </a:pPr>
              <a:t>1</a:t>
            </a:fld>
            <a:endParaRPr lang="zh-CN" altLang="en-US"/>
          </a:p>
        </p:txBody>
      </p:sp>
    </p:spTree>
    <p:extLst>
      <p:ext uri="{BB962C8B-B14F-4D97-AF65-F5344CB8AC3E}">
        <p14:creationId xmlns:p14="http://schemas.microsoft.com/office/powerpoint/2010/main" val="33980285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a:extLst>
              <a:ext uri="{FF2B5EF4-FFF2-40B4-BE49-F238E27FC236}">
                <a16:creationId xmlns:a16="http://schemas.microsoft.com/office/drawing/2014/main" id="{2B45E644-93AC-4EE0-927B-07974849FB1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a:extLst>
              <a:ext uri="{FF2B5EF4-FFF2-40B4-BE49-F238E27FC236}">
                <a16:creationId xmlns:a16="http://schemas.microsoft.com/office/drawing/2014/main" id="{F37CAC1B-6ED8-4A7E-89DE-EFB567B2641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62500" lnSpcReduction="20000"/>
          </a:bodyPr>
          <a:lstStyle/>
          <a:p>
            <a:r>
              <a:rPr lang="zh-CN" altLang="zh-CN" sz="1800" kern="1200" dirty="0">
                <a:solidFill>
                  <a:schemeClr val="tx1"/>
                </a:solidFill>
                <a:effectLst/>
                <a:latin typeface="+mn-lt"/>
                <a:ea typeface="+mn-ea"/>
                <a:cs typeface="+mn-cs"/>
              </a:rPr>
              <a:t>尊敬的各位委员： </a:t>
            </a:r>
            <a:r>
              <a:rPr lang="zh-CN" altLang="en-US" sz="1800" kern="1200" dirty="0">
                <a:solidFill>
                  <a:schemeClr val="tx1"/>
                </a:solidFill>
                <a:effectLst/>
                <a:latin typeface="+mn-lt"/>
                <a:ea typeface="+mn-ea"/>
                <a:cs typeface="+mn-cs"/>
              </a:rPr>
              <a:t>大家</a:t>
            </a:r>
            <a:r>
              <a:rPr lang="zh-CN" altLang="zh-CN" sz="1800" kern="1200" dirty="0">
                <a:solidFill>
                  <a:schemeClr val="tx1"/>
                </a:solidFill>
                <a:effectLst/>
                <a:latin typeface="+mn-lt"/>
                <a:ea typeface="+mn-ea"/>
                <a:cs typeface="+mn-cs"/>
              </a:rPr>
              <a:t>上午好！</a:t>
            </a:r>
            <a:r>
              <a:rPr lang="en-US" altLang="zh-CN" sz="1800" kern="1200" dirty="0">
                <a:solidFill>
                  <a:schemeClr val="tx1"/>
                </a:solidFill>
                <a:effectLst/>
                <a:latin typeface="+mn-lt"/>
                <a:ea typeface="+mn-ea"/>
                <a:cs typeface="+mn-cs"/>
              </a:rPr>
              <a:t>  </a:t>
            </a:r>
            <a:r>
              <a:rPr lang="zh-CN" altLang="zh-CN" sz="1800" kern="1200" dirty="0">
                <a:solidFill>
                  <a:schemeClr val="tx1"/>
                </a:solidFill>
                <a:effectLst/>
                <a:latin typeface="+mn-lt"/>
                <a:ea typeface="+mn-ea"/>
                <a:cs typeface="+mn-cs"/>
              </a:rPr>
              <a:t>我是公卫学院张晓</a:t>
            </a:r>
            <a:r>
              <a:rPr lang="en-US" altLang="zh-CN" sz="1800" kern="1200" dirty="0">
                <a:solidFill>
                  <a:schemeClr val="tx1"/>
                </a:solidFill>
                <a:effectLst/>
                <a:latin typeface="+mn-lt"/>
                <a:ea typeface="+mn-ea"/>
                <a:cs typeface="+mn-cs"/>
              </a:rPr>
              <a:t>  </a:t>
            </a:r>
            <a:r>
              <a:rPr lang="zh-CN" altLang="zh-CN" sz="1800" kern="1200" dirty="0">
                <a:solidFill>
                  <a:schemeClr val="tx1"/>
                </a:solidFill>
                <a:effectLst/>
                <a:latin typeface="+mn-lt"/>
                <a:ea typeface="+mn-ea"/>
                <a:cs typeface="+mn-cs"/>
              </a:rPr>
              <a:t>现在向各位委员汇报一下我本人的情况。</a:t>
            </a:r>
          </a:p>
          <a:p>
            <a:r>
              <a:rPr lang="en-US" altLang="zh-CN" sz="1800" kern="1200" dirty="0">
                <a:solidFill>
                  <a:schemeClr val="tx1"/>
                </a:solidFill>
                <a:effectLst/>
                <a:latin typeface="+mn-lt"/>
                <a:ea typeface="+mn-ea"/>
                <a:cs typeface="+mn-cs"/>
              </a:rPr>
              <a:t> </a:t>
            </a:r>
            <a:endParaRPr lang="zh-CN" altLang="zh-CN" sz="1800" kern="1200" dirty="0">
              <a:solidFill>
                <a:schemeClr val="tx1"/>
              </a:solidFill>
              <a:effectLst/>
              <a:latin typeface="+mn-lt"/>
              <a:ea typeface="+mn-ea"/>
              <a:cs typeface="+mn-cs"/>
            </a:endParaRPr>
          </a:p>
          <a:p>
            <a:pPr lvl="0"/>
            <a:r>
              <a:rPr lang="en-US" altLang="zh-CN" sz="1800" kern="1200" dirty="0">
                <a:solidFill>
                  <a:schemeClr val="tx1"/>
                </a:solidFill>
                <a:effectLst/>
                <a:latin typeface="+mn-lt"/>
                <a:ea typeface="+mn-ea"/>
                <a:cs typeface="+mn-cs"/>
              </a:rPr>
              <a:t>PPT</a:t>
            </a:r>
            <a:r>
              <a:rPr lang="zh-CN" altLang="zh-CN" sz="1800" kern="1200" dirty="0">
                <a:solidFill>
                  <a:schemeClr val="tx1"/>
                </a:solidFill>
                <a:effectLst/>
                <a:latin typeface="+mn-lt"/>
                <a:ea typeface="+mn-ea"/>
                <a:cs typeface="+mn-cs"/>
              </a:rPr>
              <a:t>上显示我的</a:t>
            </a:r>
            <a:r>
              <a:rPr lang="zh-CN" altLang="zh-CN" sz="1800" b="1" kern="1200" dirty="0">
                <a:solidFill>
                  <a:schemeClr val="tx1"/>
                </a:solidFill>
                <a:effectLst/>
                <a:latin typeface="+mn-lt"/>
                <a:ea typeface="+mn-ea"/>
                <a:cs typeface="+mn-cs"/>
              </a:rPr>
              <a:t>教育</a:t>
            </a:r>
            <a:r>
              <a:rPr lang="zh-CN" altLang="en-US" sz="1800" b="1" kern="1200" dirty="0">
                <a:solidFill>
                  <a:schemeClr val="tx1"/>
                </a:solidFill>
                <a:effectLst/>
                <a:latin typeface="+mn-lt"/>
                <a:ea typeface="+mn-ea"/>
                <a:cs typeface="+mn-cs"/>
              </a:rPr>
              <a:t>背景</a:t>
            </a:r>
            <a:r>
              <a:rPr lang="zh-CN" altLang="zh-CN" sz="1800" kern="1200" dirty="0">
                <a:solidFill>
                  <a:schemeClr val="tx1"/>
                </a:solidFill>
                <a:effectLst/>
                <a:latin typeface="+mn-lt"/>
                <a:ea typeface="+mn-ea"/>
                <a:cs typeface="+mn-cs"/>
              </a:rPr>
              <a:t>是一个交叉复合</a:t>
            </a:r>
            <a:r>
              <a:rPr lang="zh-CN" altLang="en-US" sz="1800" kern="1200" dirty="0">
                <a:solidFill>
                  <a:schemeClr val="tx1"/>
                </a:solidFill>
                <a:effectLst/>
                <a:latin typeface="+mn-lt"/>
                <a:ea typeface="+mn-ea"/>
                <a:cs typeface="+mn-cs"/>
              </a:rPr>
              <a:t>的</a:t>
            </a:r>
            <a:r>
              <a:rPr lang="zh-CN" altLang="zh-CN" sz="1800" kern="1200" dirty="0">
                <a:solidFill>
                  <a:schemeClr val="tx1"/>
                </a:solidFill>
                <a:effectLst/>
                <a:latin typeface="+mn-lt"/>
                <a:ea typeface="+mn-ea"/>
                <a:cs typeface="+mn-cs"/>
              </a:rPr>
              <a:t>学科专业背景：</a:t>
            </a:r>
            <a:r>
              <a:rPr lang="zh-CN" altLang="en-US" sz="1800" kern="1200" dirty="0">
                <a:solidFill>
                  <a:schemeClr val="tx1"/>
                </a:solidFill>
                <a:effectLst/>
                <a:latin typeface="+mn-lt"/>
                <a:ea typeface="+mn-ea"/>
                <a:cs typeface="+mn-cs"/>
              </a:rPr>
              <a:t>学科</a:t>
            </a:r>
            <a:r>
              <a:rPr lang="zh-CN" altLang="zh-CN" sz="1800" kern="1200" dirty="0">
                <a:solidFill>
                  <a:schemeClr val="tx1"/>
                </a:solidFill>
                <a:effectLst/>
                <a:latin typeface="+mn-lt"/>
                <a:ea typeface="+mn-ea"/>
                <a:cs typeface="+mn-cs"/>
              </a:rPr>
              <a:t>涉及：</a:t>
            </a:r>
            <a:r>
              <a:rPr lang="zh-CN" altLang="en-US" sz="1800" kern="1200" dirty="0">
                <a:solidFill>
                  <a:schemeClr val="tx1"/>
                </a:solidFill>
                <a:effectLst/>
                <a:latin typeface="+mn-lt"/>
                <a:ea typeface="+mn-ea"/>
                <a:cs typeface="+mn-cs"/>
              </a:rPr>
              <a:t>临床</a:t>
            </a:r>
            <a:r>
              <a:rPr lang="zh-CN" altLang="zh-CN" sz="1800" kern="1200" dirty="0">
                <a:solidFill>
                  <a:schemeClr val="tx1"/>
                </a:solidFill>
                <a:effectLst/>
                <a:latin typeface="+mn-lt"/>
                <a:ea typeface="+mn-ea"/>
                <a:cs typeface="+mn-cs"/>
              </a:rPr>
              <a:t>医</a:t>
            </a:r>
            <a:r>
              <a:rPr lang="zh-CN" altLang="en-US" sz="1800" kern="1200" dirty="0">
                <a:solidFill>
                  <a:schemeClr val="tx1"/>
                </a:solidFill>
                <a:effectLst/>
                <a:latin typeface="+mn-lt"/>
                <a:ea typeface="+mn-ea"/>
                <a:cs typeface="+mn-cs"/>
              </a:rPr>
              <a:t>学</a:t>
            </a:r>
            <a:r>
              <a:rPr lang="en-US" altLang="zh-CN" sz="1800" kern="1200" dirty="0">
                <a:solidFill>
                  <a:schemeClr val="tx1"/>
                </a:solidFill>
                <a:effectLst/>
                <a:latin typeface="+mn-lt"/>
                <a:ea typeface="+mn-ea"/>
                <a:cs typeface="+mn-cs"/>
              </a:rPr>
              <a:t>—</a:t>
            </a:r>
            <a:r>
              <a:rPr lang="zh-CN" altLang="en-US" sz="1800" kern="1200" dirty="0">
                <a:solidFill>
                  <a:schemeClr val="tx1"/>
                </a:solidFill>
                <a:effectLst/>
                <a:latin typeface="+mn-lt"/>
                <a:ea typeface="+mn-ea"/>
                <a:cs typeface="+mn-cs"/>
              </a:rPr>
              <a:t>社会医学与</a:t>
            </a:r>
            <a:r>
              <a:rPr lang="zh-CN" altLang="zh-CN" sz="1800" kern="1200" dirty="0">
                <a:solidFill>
                  <a:schemeClr val="tx1"/>
                </a:solidFill>
                <a:effectLst/>
                <a:latin typeface="+mn-lt"/>
                <a:ea typeface="+mn-ea"/>
                <a:cs typeface="+mn-cs"/>
              </a:rPr>
              <a:t>卫生事业管理（健康经济</a:t>
            </a:r>
            <a:r>
              <a:rPr lang="zh-CN" altLang="en-US" sz="1800" kern="1200" dirty="0">
                <a:solidFill>
                  <a:schemeClr val="tx1"/>
                </a:solidFill>
                <a:effectLst/>
                <a:latin typeface="+mn-lt"/>
                <a:ea typeface="+mn-ea"/>
                <a:cs typeface="+mn-cs"/>
              </a:rPr>
              <a:t>政策</a:t>
            </a:r>
            <a:r>
              <a:rPr lang="zh-CN" altLang="zh-CN" sz="1800" kern="1200" dirty="0">
                <a:solidFill>
                  <a:schemeClr val="tx1"/>
                </a:solidFill>
                <a:effectLst/>
                <a:latin typeface="+mn-lt"/>
                <a:ea typeface="+mn-ea"/>
                <a:cs typeface="+mn-cs"/>
              </a:rPr>
              <a:t>）——管理科学</a:t>
            </a:r>
            <a:r>
              <a:rPr lang="zh-CN" altLang="en-US" sz="1800" kern="1200" dirty="0">
                <a:solidFill>
                  <a:schemeClr val="tx1"/>
                </a:solidFill>
                <a:effectLst/>
                <a:latin typeface="+mn-lt"/>
                <a:ea typeface="+mn-ea"/>
                <a:cs typeface="+mn-cs"/>
              </a:rPr>
              <a:t>与工程</a:t>
            </a:r>
            <a:r>
              <a:rPr lang="zh-CN" altLang="zh-CN" sz="1800" kern="1200" dirty="0">
                <a:solidFill>
                  <a:schemeClr val="tx1"/>
                </a:solidFill>
                <a:effectLst/>
                <a:latin typeface="+mn-lt"/>
                <a:ea typeface="+mn-ea"/>
                <a:cs typeface="+mn-cs"/>
              </a:rPr>
              <a:t>（产业经济）。</a:t>
            </a:r>
          </a:p>
          <a:p>
            <a:pPr lvl="0"/>
            <a:r>
              <a:rPr lang="zh-CN" altLang="en-US" sz="1800" b="1" kern="1200" dirty="0">
                <a:solidFill>
                  <a:schemeClr val="tx1"/>
                </a:solidFill>
                <a:effectLst/>
                <a:latin typeface="+mn-lt"/>
                <a:ea typeface="+mn-ea"/>
                <a:cs typeface="+mn-cs"/>
              </a:rPr>
              <a:t>    我有</a:t>
            </a:r>
            <a:r>
              <a:rPr lang="en-US" altLang="zh-CN" sz="1800" b="1" kern="1200" dirty="0">
                <a:solidFill>
                  <a:schemeClr val="tx1"/>
                </a:solidFill>
                <a:effectLst/>
                <a:latin typeface="+mn-lt"/>
                <a:ea typeface="+mn-ea"/>
                <a:cs typeface="+mn-cs"/>
              </a:rPr>
              <a:t>CDC8</a:t>
            </a:r>
            <a:r>
              <a:rPr lang="zh-CN" altLang="en-US" sz="1800" b="1" kern="1200" dirty="0">
                <a:solidFill>
                  <a:schemeClr val="tx1"/>
                </a:solidFill>
                <a:effectLst/>
                <a:latin typeface="+mn-lt"/>
                <a:ea typeface="+mn-ea"/>
                <a:cs typeface="+mn-cs"/>
              </a:rPr>
              <a:t>年工作经历；和</a:t>
            </a:r>
            <a:r>
              <a:rPr lang="zh-CN" altLang="zh-CN" sz="1800" b="1" kern="1200" dirty="0">
                <a:solidFill>
                  <a:schemeClr val="tx1"/>
                </a:solidFill>
                <a:effectLst/>
                <a:latin typeface="+mn-lt"/>
                <a:ea typeface="+mn-ea"/>
                <a:cs typeface="+mn-cs"/>
              </a:rPr>
              <a:t>政府</a:t>
            </a:r>
            <a:r>
              <a:rPr lang="zh-CN" altLang="en-US" sz="1800" b="1" kern="1200" dirty="0">
                <a:solidFill>
                  <a:schemeClr val="tx1"/>
                </a:solidFill>
                <a:effectLst/>
                <a:latin typeface="+mn-lt"/>
                <a:ea typeface="+mn-ea"/>
                <a:cs typeface="+mn-cs"/>
              </a:rPr>
              <a:t>（</a:t>
            </a:r>
            <a:r>
              <a:rPr lang="en-US" altLang="zh-CN" sz="1800" b="1" kern="1200" dirty="0">
                <a:solidFill>
                  <a:schemeClr val="tx1"/>
                </a:solidFill>
                <a:effectLst/>
                <a:latin typeface="+mn-lt"/>
                <a:ea typeface="+mn-ea"/>
                <a:cs typeface="+mn-cs"/>
              </a:rPr>
              <a:t>5</a:t>
            </a:r>
            <a:r>
              <a:rPr lang="zh-CN" altLang="en-US" sz="1800" b="1" kern="1200" dirty="0">
                <a:solidFill>
                  <a:schemeClr val="tx1"/>
                </a:solidFill>
                <a:effectLst/>
                <a:latin typeface="+mn-lt"/>
                <a:ea typeface="+mn-ea"/>
                <a:cs typeface="+mn-cs"/>
              </a:rPr>
              <a:t>年）</a:t>
            </a:r>
            <a:r>
              <a:rPr lang="zh-CN" altLang="zh-CN" sz="1800" b="1" kern="1200" dirty="0">
                <a:solidFill>
                  <a:schemeClr val="tx1"/>
                </a:solidFill>
                <a:effectLst/>
                <a:latin typeface="+mn-lt"/>
                <a:ea typeface="+mn-ea"/>
                <a:cs typeface="+mn-cs"/>
              </a:rPr>
              <a:t>和高校</a:t>
            </a:r>
            <a:r>
              <a:rPr lang="zh-CN" altLang="en-US" sz="1800" b="1" kern="1200" dirty="0">
                <a:solidFill>
                  <a:schemeClr val="tx1"/>
                </a:solidFill>
                <a:effectLst/>
                <a:latin typeface="+mn-lt"/>
                <a:ea typeface="+mn-ea"/>
                <a:cs typeface="+mn-cs"/>
              </a:rPr>
              <a:t>（</a:t>
            </a:r>
            <a:r>
              <a:rPr lang="en-US" altLang="zh-CN" sz="1800" b="1" kern="1200" dirty="0">
                <a:solidFill>
                  <a:schemeClr val="tx1"/>
                </a:solidFill>
                <a:effectLst/>
                <a:latin typeface="+mn-lt"/>
                <a:ea typeface="+mn-ea"/>
                <a:cs typeface="+mn-cs"/>
              </a:rPr>
              <a:t>22</a:t>
            </a:r>
            <a:r>
              <a:rPr lang="zh-CN" altLang="en-US" sz="1800" b="1" kern="1200" dirty="0">
                <a:solidFill>
                  <a:schemeClr val="tx1"/>
                </a:solidFill>
                <a:effectLst/>
                <a:latin typeface="+mn-lt"/>
                <a:ea typeface="+mn-ea"/>
                <a:cs typeface="+mn-cs"/>
              </a:rPr>
              <a:t>年）</a:t>
            </a:r>
            <a:r>
              <a:rPr lang="zh-CN" altLang="zh-CN" sz="1800" b="1" kern="1200" dirty="0">
                <a:solidFill>
                  <a:schemeClr val="tx1"/>
                </a:solidFill>
                <a:effectLst/>
                <a:latin typeface="+mn-lt"/>
                <a:ea typeface="+mn-ea"/>
                <a:cs typeface="+mn-cs"/>
              </a:rPr>
              <a:t>工作经历</a:t>
            </a:r>
            <a:r>
              <a:rPr lang="zh-CN" altLang="zh-CN" sz="1800" kern="1200" dirty="0">
                <a:solidFill>
                  <a:schemeClr val="tx1"/>
                </a:solidFill>
                <a:effectLst/>
                <a:latin typeface="+mn-lt"/>
                <a:ea typeface="+mn-ea"/>
                <a:cs typeface="+mn-cs"/>
              </a:rPr>
              <a:t>。从事过</a:t>
            </a:r>
            <a:r>
              <a:rPr lang="zh-CN" altLang="en-US" sz="1800" kern="1200" dirty="0">
                <a:solidFill>
                  <a:schemeClr val="tx1"/>
                </a:solidFill>
                <a:effectLst/>
                <a:latin typeface="+mn-lt"/>
                <a:ea typeface="+mn-ea"/>
                <a:cs typeface="+mn-cs"/>
              </a:rPr>
              <a:t>疾病诊疗，疾病防控、</a:t>
            </a:r>
            <a:r>
              <a:rPr lang="zh-CN" altLang="zh-CN" sz="1800" kern="1200" dirty="0">
                <a:solidFill>
                  <a:schemeClr val="tx1"/>
                </a:solidFill>
                <a:effectLst/>
                <a:latin typeface="+mn-lt"/>
                <a:ea typeface="+mn-ea"/>
                <a:cs typeface="+mn-cs"/>
              </a:rPr>
              <a:t>科研</a:t>
            </a:r>
            <a:r>
              <a:rPr lang="zh-CN" altLang="en-US" sz="1800" kern="1200" dirty="0">
                <a:solidFill>
                  <a:schemeClr val="tx1"/>
                </a:solidFill>
                <a:effectLst/>
                <a:latin typeface="+mn-lt"/>
                <a:ea typeface="+mn-ea"/>
                <a:cs typeface="+mn-cs"/>
              </a:rPr>
              <a:t>与</a:t>
            </a:r>
            <a:r>
              <a:rPr lang="zh-CN" altLang="zh-CN" sz="1800" kern="1200" dirty="0">
                <a:solidFill>
                  <a:schemeClr val="tx1"/>
                </a:solidFill>
                <a:effectLst/>
                <a:latin typeface="+mn-lt"/>
                <a:ea typeface="+mn-ea"/>
                <a:cs typeface="+mn-cs"/>
              </a:rPr>
              <a:t>教学、</a:t>
            </a:r>
            <a:r>
              <a:rPr lang="zh-CN" altLang="en-US" sz="1800" kern="1200" dirty="0">
                <a:solidFill>
                  <a:schemeClr val="tx1"/>
                </a:solidFill>
                <a:effectLst/>
                <a:latin typeface="+mn-lt"/>
                <a:ea typeface="+mn-ea"/>
                <a:cs typeface="+mn-cs"/>
              </a:rPr>
              <a:t>以及两个世界银行</a:t>
            </a:r>
            <a:r>
              <a:rPr lang="zh-CN" altLang="zh-CN" sz="1800" kern="1200" dirty="0">
                <a:solidFill>
                  <a:schemeClr val="tx1"/>
                </a:solidFill>
                <a:effectLst/>
                <a:latin typeface="+mn-lt"/>
                <a:ea typeface="+mn-ea"/>
                <a:cs typeface="+mn-cs"/>
              </a:rPr>
              <a:t>项目</a:t>
            </a:r>
            <a:r>
              <a:rPr lang="zh-CN" altLang="en-US" sz="1800" kern="1200" dirty="0">
                <a:solidFill>
                  <a:schemeClr val="tx1"/>
                </a:solidFill>
                <a:effectLst/>
                <a:latin typeface="+mn-lt"/>
                <a:ea typeface="+mn-ea"/>
                <a:cs typeface="+mn-cs"/>
              </a:rPr>
              <a:t>的</a:t>
            </a:r>
            <a:r>
              <a:rPr lang="zh-CN" altLang="zh-CN" sz="1800" kern="1200" dirty="0">
                <a:solidFill>
                  <a:schemeClr val="tx1"/>
                </a:solidFill>
                <a:effectLst/>
                <a:latin typeface="+mn-lt"/>
                <a:ea typeface="+mn-ea"/>
                <a:cs typeface="+mn-cs"/>
              </a:rPr>
              <a:t>管理等工作</a:t>
            </a:r>
            <a:r>
              <a:rPr lang="zh-CN" altLang="en-US" sz="1800" kern="1200" dirty="0">
                <a:solidFill>
                  <a:schemeClr val="tx1"/>
                </a:solidFill>
                <a:effectLst/>
                <a:latin typeface="+mn-lt"/>
                <a:ea typeface="+mn-ea"/>
                <a:cs typeface="+mn-cs"/>
              </a:rPr>
              <a:t>。</a:t>
            </a:r>
            <a:endParaRPr lang="en-US" altLang="zh-CN" sz="1800" kern="1200" dirty="0">
              <a:solidFill>
                <a:schemeClr val="tx1"/>
              </a:solidFill>
              <a:effectLst/>
              <a:latin typeface="+mn-lt"/>
              <a:ea typeface="+mn-ea"/>
              <a:cs typeface="+mn-cs"/>
            </a:endParaRPr>
          </a:p>
          <a:p>
            <a:pPr lvl="0"/>
            <a:r>
              <a:rPr lang="en-US" altLang="zh-CN" sz="1800" b="1" kern="1200" dirty="0">
                <a:solidFill>
                  <a:schemeClr val="tx1"/>
                </a:solidFill>
                <a:effectLst/>
                <a:latin typeface="+mn-lt"/>
                <a:ea typeface="+mn-ea"/>
                <a:cs typeface="+mn-cs"/>
              </a:rPr>
              <a:t>2003</a:t>
            </a:r>
            <a:r>
              <a:rPr lang="zh-CN" altLang="en-US" sz="1800" b="1" kern="1200" dirty="0">
                <a:solidFill>
                  <a:schemeClr val="tx1"/>
                </a:solidFill>
                <a:effectLst/>
                <a:latin typeface="+mn-lt"/>
                <a:ea typeface="+mn-ea"/>
                <a:cs typeface="+mn-cs"/>
              </a:rPr>
              <a:t>年晋升副教授。现为</a:t>
            </a:r>
            <a:r>
              <a:rPr lang="en-US" altLang="zh-CN" sz="1800" b="1" kern="1200" dirty="0">
                <a:solidFill>
                  <a:schemeClr val="tx1"/>
                </a:solidFill>
                <a:effectLst/>
                <a:latin typeface="+mn-lt"/>
                <a:ea typeface="+mn-ea"/>
                <a:cs typeface="+mn-cs"/>
              </a:rPr>
              <a:t>5</a:t>
            </a:r>
            <a:r>
              <a:rPr lang="zh-CN" altLang="en-US" sz="1800" b="1" kern="1200" dirty="0">
                <a:solidFill>
                  <a:schemeClr val="tx1"/>
                </a:solidFill>
                <a:effectLst/>
                <a:latin typeface="+mn-lt"/>
                <a:ea typeface="+mn-ea"/>
                <a:cs typeface="+mn-cs"/>
              </a:rPr>
              <a:t>级。</a:t>
            </a:r>
            <a:endParaRPr lang="en-US" altLang="zh-CN" sz="1800" b="1" kern="1200" dirty="0">
              <a:solidFill>
                <a:schemeClr val="tx1"/>
              </a:solidFill>
              <a:effectLst/>
              <a:latin typeface="+mn-lt"/>
              <a:ea typeface="+mn-ea"/>
              <a:cs typeface="+mn-cs"/>
            </a:endParaRPr>
          </a:p>
          <a:p>
            <a:pPr lvl="0"/>
            <a:endParaRPr lang="zh-CN" altLang="zh-CN" sz="1800" kern="1200" dirty="0">
              <a:solidFill>
                <a:schemeClr val="tx1"/>
              </a:solidFill>
              <a:effectLst/>
              <a:latin typeface="+mn-lt"/>
              <a:ea typeface="+mn-ea"/>
              <a:cs typeface="+mn-cs"/>
            </a:endParaRPr>
          </a:p>
          <a:p>
            <a:pPr lvl="0"/>
            <a:r>
              <a:rPr lang="zh-CN" altLang="zh-CN" sz="1800" kern="1200" dirty="0">
                <a:solidFill>
                  <a:schemeClr val="tx1"/>
                </a:solidFill>
                <a:effectLst/>
                <a:latin typeface="+mn-lt"/>
                <a:ea typeface="+mn-ea"/>
                <a:cs typeface="+mn-cs"/>
              </a:rPr>
              <a:t>目前：</a:t>
            </a:r>
            <a:r>
              <a:rPr lang="zh-CN" altLang="zh-CN" sz="1800" b="1" kern="1200" dirty="0">
                <a:solidFill>
                  <a:schemeClr val="tx1"/>
                </a:solidFill>
                <a:effectLst/>
                <a:latin typeface="+mn-lt"/>
                <a:ea typeface="+mn-ea"/>
                <a:cs typeface="+mn-cs"/>
              </a:rPr>
              <a:t>社会兼职（较多）</a:t>
            </a:r>
            <a:r>
              <a:rPr lang="en-US" altLang="zh-CN" sz="1800" kern="1200" dirty="0">
                <a:solidFill>
                  <a:schemeClr val="tx1"/>
                </a:solidFill>
                <a:effectLst/>
                <a:latin typeface="+mn-lt"/>
                <a:ea typeface="+mn-ea"/>
                <a:cs typeface="+mn-cs"/>
              </a:rPr>
              <a:t>--</a:t>
            </a:r>
            <a:r>
              <a:rPr lang="zh-CN" altLang="en-US" sz="1800" kern="1200" dirty="0">
                <a:solidFill>
                  <a:schemeClr val="tx1"/>
                </a:solidFill>
                <a:effectLst/>
                <a:latin typeface="+mn-lt"/>
                <a:ea typeface="+mn-ea"/>
                <a:cs typeface="+mn-cs"/>
              </a:rPr>
              <a:t>代表性的有</a:t>
            </a:r>
            <a:r>
              <a:rPr lang="en-US" altLang="zh-CN" sz="1800" kern="1200" dirty="0">
                <a:solidFill>
                  <a:schemeClr val="tx1"/>
                </a:solidFill>
                <a:effectLst/>
                <a:latin typeface="+mn-lt"/>
                <a:ea typeface="+mn-ea"/>
                <a:cs typeface="+mn-cs"/>
              </a:rPr>
              <a:t>---  </a:t>
            </a:r>
            <a:r>
              <a:rPr lang="zh-CN" altLang="zh-CN" sz="1800" kern="1200" dirty="0">
                <a:solidFill>
                  <a:schemeClr val="tx1"/>
                </a:solidFill>
                <a:effectLst/>
                <a:latin typeface="+mn-lt"/>
                <a:ea typeface="+mn-ea"/>
                <a:cs typeface="+mn-cs"/>
              </a:rPr>
              <a:t>亚洲罕见病专家组成员</a:t>
            </a:r>
          </a:p>
          <a:p>
            <a:r>
              <a:rPr lang="en-US" altLang="zh-CN" sz="1800" kern="1200" dirty="0">
                <a:solidFill>
                  <a:schemeClr val="tx1"/>
                </a:solidFill>
                <a:effectLst/>
                <a:latin typeface="+mn-lt"/>
                <a:ea typeface="+mn-ea"/>
                <a:cs typeface="+mn-cs"/>
              </a:rPr>
              <a:t>                                                               </a:t>
            </a:r>
            <a:r>
              <a:rPr lang="zh-CN" altLang="zh-CN" sz="1800" kern="1200" dirty="0">
                <a:solidFill>
                  <a:schemeClr val="tx1"/>
                </a:solidFill>
                <a:effectLst/>
                <a:latin typeface="+mn-lt"/>
                <a:ea typeface="+mn-ea"/>
                <a:cs typeface="+mn-cs"/>
              </a:rPr>
              <a:t>国务院医改办咨询专家（工作督查）</a:t>
            </a:r>
          </a:p>
          <a:p>
            <a:r>
              <a:rPr lang="en-US" altLang="zh-CN" sz="1800" kern="1200" dirty="0">
                <a:solidFill>
                  <a:schemeClr val="tx1"/>
                </a:solidFill>
                <a:effectLst/>
                <a:latin typeface="+mn-lt"/>
                <a:ea typeface="+mn-ea"/>
                <a:cs typeface="+mn-cs"/>
              </a:rPr>
              <a:t>                                                               </a:t>
            </a:r>
            <a:r>
              <a:rPr lang="zh-CN" altLang="zh-CN" sz="1800" kern="1200" dirty="0">
                <a:solidFill>
                  <a:schemeClr val="tx1"/>
                </a:solidFill>
                <a:effectLst/>
                <a:latin typeface="+mn-lt"/>
                <a:ea typeface="+mn-ea"/>
                <a:cs typeface="+mn-cs"/>
              </a:rPr>
              <a:t>中国医疗保险研究会常务理事（会长</a:t>
            </a:r>
            <a:r>
              <a:rPr lang="en-US" altLang="zh-CN" sz="1800" kern="1200" dirty="0">
                <a:solidFill>
                  <a:schemeClr val="tx1"/>
                </a:solidFill>
                <a:effectLst/>
                <a:latin typeface="+mn-lt"/>
                <a:ea typeface="+mn-ea"/>
                <a:cs typeface="+mn-cs"/>
              </a:rPr>
              <a:t>—</a:t>
            </a:r>
            <a:r>
              <a:rPr lang="zh-CN" altLang="zh-CN" sz="1800" kern="1200" dirty="0">
                <a:solidFill>
                  <a:schemeClr val="tx1"/>
                </a:solidFill>
                <a:effectLst/>
                <a:latin typeface="+mn-lt"/>
                <a:ea typeface="+mn-ea"/>
                <a:cs typeface="+mn-cs"/>
              </a:rPr>
              <a:t>医保局局长）</a:t>
            </a:r>
          </a:p>
          <a:p>
            <a:r>
              <a:rPr lang="en-US" altLang="zh-CN" sz="1800" kern="1200" dirty="0">
                <a:solidFill>
                  <a:schemeClr val="tx1"/>
                </a:solidFill>
                <a:effectLst/>
                <a:latin typeface="+mn-lt"/>
                <a:ea typeface="+mn-ea"/>
                <a:cs typeface="+mn-cs"/>
              </a:rPr>
              <a:t>                                                               </a:t>
            </a:r>
            <a:r>
              <a:rPr lang="zh-CN" altLang="zh-CN" sz="1800" kern="1200" dirty="0">
                <a:solidFill>
                  <a:schemeClr val="tx1"/>
                </a:solidFill>
                <a:effectLst/>
                <a:latin typeface="+mn-lt"/>
                <a:ea typeface="+mn-ea"/>
                <a:cs typeface="+mn-cs"/>
              </a:rPr>
              <a:t>中国社会保障</a:t>
            </a:r>
            <a:r>
              <a:rPr lang="zh-CN" altLang="en-US" sz="1800" kern="1200" dirty="0">
                <a:solidFill>
                  <a:schemeClr val="tx1"/>
                </a:solidFill>
                <a:effectLst/>
                <a:latin typeface="+mn-lt"/>
                <a:ea typeface="+mn-ea"/>
                <a:cs typeface="+mn-cs"/>
              </a:rPr>
              <a:t>学</a:t>
            </a:r>
            <a:r>
              <a:rPr lang="zh-CN" altLang="zh-CN" sz="1800" kern="1200" dirty="0">
                <a:solidFill>
                  <a:schemeClr val="tx1"/>
                </a:solidFill>
                <a:effectLst/>
                <a:latin typeface="+mn-lt"/>
                <a:ea typeface="+mn-ea"/>
                <a:cs typeface="+mn-cs"/>
              </a:rPr>
              <a:t>会</a:t>
            </a:r>
            <a:r>
              <a:rPr lang="en-US" altLang="zh-CN" sz="1800" kern="1200" dirty="0">
                <a:solidFill>
                  <a:schemeClr val="tx1"/>
                </a:solidFill>
                <a:effectLst/>
                <a:latin typeface="+mn-lt"/>
                <a:ea typeface="+mn-ea"/>
                <a:cs typeface="+mn-cs"/>
              </a:rPr>
              <a:t>----- </a:t>
            </a:r>
            <a:r>
              <a:rPr lang="zh-CN" altLang="zh-CN" sz="1800" kern="1200" dirty="0">
                <a:solidFill>
                  <a:schemeClr val="tx1"/>
                </a:solidFill>
                <a:effectLst/>
                <a:latin typeface="+mn-lt"/>
                <a:ea typeface="+mn-ea"/>
                <a:cs typeface="+mn-cs"/>
              </a:rPr>
              <a:t>医疗保险专委会</a:t>
            </a:r>
            <a:r>
              <a:rPr lang="zh-CN" altLang="zh-CN" sz="1800" b="1" kern="1200" dirty="0">
                <a:solidFill>
                  <a:schemeClr val="tx1"/>
                </a:solidFill>
                <a:effectLst/>
                <a:latin typeface="+mn-lt"/>
                <a:ea typeface="+mn-ea"/>
                <a:cs typeface="+mn-cs"/>
              </a:rPr>
              <a:t>常务委员</a:t>
            </a:r>
          </a:p>
          <a:p>
            <a:r>
              <a:rPr lang="en-US" altLang="zh-CN" sz="1800" kern="1200" dirty="0">
                <a:solidFill>
                  <a:schemeClr val="tx1"/>
                </a:solidFill>
                <a:effectLst/>
                <a:latin typeface="+mn-lt"/>
                <a:ea typeface="+mn-ea"/>
                <a:cs typeface="+mn-cs"/>
              </a:rPr>
              <a:t>                                                               </a:t>
            </a:r>
            <a:r>
              <a:rPr lang="zh-CN" altLang="zh-CN" sz="1800" kern="1200" dirty="0">
                <a:solidFill>
                  <a:schemeClr val="tx1"/>
                </a:solidFill>
                <a:effectLst/>
                <a:latin typeface="+mn-lt"/>
                <a:ea typeface="+mn-ea"/>
                <a:cs typeface="+mn-cs"/>
              </a:rPr>
              <a:t>江苏省医疗保险研究会副会长（</a:t>
            </a:r>
            <a:r>
              <a:rPr lang="en-US" altLang="zh-CN" sz="1800" kern="1200" dirty="0">
                <a:solidFill>
                  <a:schemeClr val="tx1"/>
                </a:solidFill>
                <a:effectLst/>
                <a:latin typeface="+mn-lt"/>
                <a:ea typeface="+mn-ea"/>
                <a:cs typeface="+mn-cs"/>
              </a:rPr>
              <a:t>2007---</a:t>
            </a:r>
            <a:r>
              <a:rPr lang="zh-CN" altLang="zh-CN" sz="1800" kern="1200" dirty="0">
                <a:solidFill>
                  <a:schemeClr val="tx1"/>
                </a:solidFill>
                <a:effectLst/>
                <a:latin typeface="+mn-lt"/>
                <a:ea typeface="+mn-ea"/>
                <a:cs typeface="+mn-cs"/>
              </a:rPr>
              <a:t>现在）</a:t>
            </a:r>
          </a:p>
          <a:p>
            <a:r>
              <a:rPr lang="en-US" altLang="zh-CN" sz="1800" kern="1200" dirty="0">
                <a:solidFill>
                  <a:schemeClr val="tx1"/>
                </a:solidFill>
                <a:effectLst/>
                <a:latin typeface="+mn-lt"/>
                <a:ea typeface="+mn-ea"/>
                <a:cs typeface="+mn-cs"/>
              </a:rPr>
              <a:t>                                                               </a:t>
            </a:r>
            <a:r>
              <a:rPr lang="zh-CN" altLang="zh-CN" sz="1800" kern="1200" dirty="0">
                <a:solidFill>
                  <a:schemeClr val="tx1"/>
                </a:solidFill>
                <a:effectLst/>
                <a:latin typeface="+mn-lt"/>
                <a:ea typeface="+mn-ea"/>
                <a:cs typeface="+mn-cs"/>
              </a:rPr>
              <a:t>健康江苏发展研究院（省委组织部智囊组织）</a:t>
            </a:r>
          </a:p>
          <a:p>
            <a:r>
              <a:rPr lang="en-US" altLang="zh-CN" sz="1800" kern="1200" dirty="0">
                <a:solidFill>
                  <a:schemeClr val="tx1"/>
                </a:solidFill>
                <a:effectLst/>
                <a:latin typeface="+mn-lt"/>
                <a:ea typeface="+mn-ea"/>
                <a:cs typeface="+mn-cs"/>
              </a:rPr>
              <a:t>                                                               </a:t>
            </a:r>
            <a:r>
              <a:rPr lang="zh-CN" altLang="zh-CN" sz="1800" kern="1200" dirty="0">
                <a:solidFill>
                  <a:schemeClr val="tx1"/>
                </a:solidFill>
                <a:effectLst/>
                <a:latin typeface="+mn-lt"/>
                <a:ea typeface="+mn-ea"/>
                <a:cs typeface="+mn-cs"/>
              </a:rPr>
              <a:t>教育部科技成果评审专家</a:t>
            </a:r>
          </a:p>
          <a:p>
            <a:r>
              <a:rPr lang="en-US" altLang="zh-CN" sz="1800" kern="1200" dirty="0">
                <a:solidFill>
                  <a:schemeClr val="tx1"/>
                </a:solidFill>
                <a:effectLst/>
                <a:latin typeface="+mn-lt"/>
                <a:ea typeface="+mn-ea"/>
                <a:cs typeface="+mn-cs"/>
              </a:rPr>
              <a:t>                                                               </a:t>
            </a:r>
            <a:r>
              <a:rPr lang="zh-CN" altLang="zh-CN" sz="1800" kern="1200" dirty="0">
                <a:solidFill>
                  <a:schemeClr val="tx1"/>
                </a:solidFill>
                <a:effectLst/>
                <a:latin typeface="+mn-lt"/>
                <a:ea typeface="+mn-ea"/>
                <a:cs typeface="+mn-cs"/>
              </a:rPr>
              <a:t>江苏省民政厅现代民政研究院理事</a:t>
            </a:r>
          </a:p>
          <a:p>
            <a:pPr lvl="0"/>
            <a:r>
              <a:rPr lang="zh-CN" altLang="zh-CN" sz="1800" kern="1200" dirty="0">
                <a:solidFill>
                  <a:schemeClr val="tx1"/>
                </a:solidFill>
                <a:effectLst/>
                <a:latin typeface="+mn-lt"/>
                <a:ea typeface="+mn-ea"/>
                <a:cs typeface="+mn-cs"/>
              </a:rPr>
              <a:t>还有其他</a:t>
            </a:r>
            <a:r>
              <a:rPr lang="en-US" altLang="zh-CN" sz="1800" kern="1200" dirty="0">
                <a:solidFill>
                  <a:schemeClr val="tx1"/>
                </a:solidFill>
                <a:effectLst/>
                <a:latin typeface="+mn-lt"/>
                <a:ea typeface="+mn-ea"/>
                <a:cs typeface="+mn-cs"/>
              </a:rPr>
              <a:t>  </a:t>
            </a:r>
            <a:r>
              <a:rPr lang="zh-CN" altLang="zh-CN" sz="1800" kern="1200" dirty="0">
                <a:solidFill>
                  <a:schemeClr val="tx1"/>
                </a:solidFill>
                <a:effectLst/>
                <a:latin typeface="+mn-lt"/>
                <a:ea typeface="+mn-ea"/>
                <a:cs typeface="+mn-cs"/>
              </a:rPr>
              <a:t>涉及到国家级省市级医疗、制药、保险、民生等领域的兼职</a:t>
            </a:r>
            <a:r>
              <a:rPr lang="en-US" altLang="zh-CN" sz="1800" kern="1200" dirty="0">
                <a:solidFill>
                  <a:schemeClr val="tx1"/>
                </a:solidFill>
                <a:effectLst/>
                <a:latin typeface="+mn-lt"/>
                <a:ea typeface="+mn-ea"/>
                <a:cs typeface="+mn-cs"/>
              </a:rPr>
              <a:t>10</a:t>
            </a:r>
            <a:r>
              <a:rPr lang="zh-CN" altLang="zh-CN" sz="1800" kern="1200" dirty="0">
                <a:solidFill>
                  <a:schemeClr val="tx1"/>
                </a:solidFill>
                <a:effectLst/>
                <a:latin typeface="+mn-lt"/>
                <a:ea typeface="+mn-ea"/>
                <a:cs typeface="+mn-cs"/>
              </a:rPr>
              <a:t>余项。以及</a:t>
            </a:r>
            <a:r>
              <a:rPr lang="zh-CN" altLang="en-US" sz="1800" dirty="0"/>
              <a:t>多本科技期刊</a:t>
            </a:r>
            <a:r>
              <a:rPr lang="zh-CN" altLang="zh-CN" sz="1800" kern="1200" dirty="0">
                <a:solidFill>
                  <a:schemeClr val="tx1"/>
                </a:solidFill>
                <a:effectLst/>
                <a:latin typeface="+mn-lt"/>
                <a:ea typeface="+mn-ea"/>
                <a:cs typeface="+mn-cs"/>
              </a:rPr>
              <a:t>的编委</a:t>
            </a:r>
            <a:r>
              <a:rPr lang="zh-CN" altLang="en-US" sz="1800" kern="1200" dirty="0">
                <a:solidFill>
                  <a:schemeClr val="tx1"/>
                </a:solidFill>
                <a:effectLst/>
                <a:latin typeface="+mn-lt"/>
                <a:ea typeface="+mn-ea"/>
                <a:cs typeface="+mn-cs"/>
              </a:rPr>
              <a:t>和评委</a:t>
            </a:r>
            <a:r>
              <a:rPr lang="zh-CN" altLang="zh-CN" sz="1800" kern="1200" dirty="0">
                <a:solidFill>
                  <a:schemeClr val="tx1"/>
                </a:solidFill>
                <a:effectLst/>
                <a:latin typeface="+mn-lt"/>
                <a:ea typeface="+mn-ea"/>
                <a:cs typeface="+mn-cs"/>
              </a:rPr>
              <a:t>（中国医疗保险杂志</a:t>
            </a:r>
            <a:r>
              <a:rPr lang="en-US" altLang="zh-CN" sz="1800" kern="1200" dirty="0">
                <a:solidFill>
                  <a:schemeClr val="tx1"/>
                </a:solidFill>
                <a:effectLst/>
                <a:latin typeface="+mn-lt"/>
                <a:ea typeface="+mn-ea"/>
                <a:cs typeface="+mn-cs"/>
              </a:rPr>
              <a:t>14</a:t>
            </a:r>
            <a:r>
              <a:rPr lang="zh-CN" altLang="zh-CN" sz="1800" kern="1200" dirty="0">
                <a:solidFill>
                  <a:schemeClr val="tx1"/>
                </a:solidFill>
                <a:effectLst/>
                <a:latin typeface="+mn-lt"/>
                <a:ea typeface="+mn-ea"/>
                <a:cs typeface="+mn-cs"/>
              </a:rPr>
              <a:t>年编委）</a:t>
            </a:r>
          </a:p>
        </p:txBody>
      </p:sp>
      <p:sp>
        <p:nvSpPr>
          <p:cNvPr id="6148" name="灯片编号占位符 3">
            <a:extLst>
              <a:ext uri="{FF2B5EF4-FFF2-40B4-BE49-F238E27FC236}">
                <a16:creationId xmlns:a16="http://schemas.microsoft.com/office/drawing/2014/main" id="{E8AD6F7E-0E43-4F12-8890-37C6D2CEE91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166F7ABD-07CE-41C1-985A-B80E04689218}" type="slidenum">
              <a:rPr lang="zh-CN" altLang="en-US" smtClean="0"/>
              <a:pPr/>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fontScale="92500" lnSpcReduction="20000"/>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zh-CN" altLang="zh-CN" sz="1800" kern="1200" dirty="0">
                <a:solidFill>
                  <a:schemeClr val="tx1"/>
                </a:solidFill>
                <a:effectLst/>
                <a:latin typeface="+mn-lt"/>
                <a:ea typeface="+mn-ea"/>
                <a:cs typeface="+mn-cs"/>
              </a:rPr>
              <a:t>我校是国内最早开开设</a:t>
            </a:r>
            <a:r>
              <a:rPr lang="zh-CN" altLang="en-US" sz="1800" kern="1200" dirty="0">
                <a:solidFill>
                  <a:schemeClr val="tx1"/>
                </a:solidFill>
                <a:effectLst/>
                <a:latin typeface="+mn-lt"/>
                <a:ea typeface="+mn-ea"/>
                <a:cs typeface="+mn-cs"/>
              </a:rPr>
              <a:t>“</a:t>
            </a:r>
            <a:r>
              <a:rPr lang="zh-CN" altLang="en-US" sz="1800" b="1" kern="1200" dirty="0">
                <a:solidFill>
                  <a:schemeClr val="tx1"/>
                </a:solidFill>
                <a:effectLst/>
                <a:latin typeface="+mn-lt"/>
                <a:ea typeface="+mn-ea"/>
                <a:cs typeface="+mn-cs"/>
              </a:rPr>
              <a:t>医保专业</a:t>
            </a:r>
            <a:r>
              <a:rPr lang="zh-CN" altLang="en-US" sz="1800" kern="1200" dirty="0">
                <a:solidFill>
                  <a:schemeClr val="tx1"/>
                </a:solidFill>
                <a:effectLst/>
                <a:latin typeface="+mn-lt"/>
                <a:ea typeface="+mn-ea"/>
                <a:cs typeface="+mn-cs"/>
              </a:rPr>
              <a:t>”</a:t>
            </a:r>
            <a:r>
              <a:rPr lang="zh-CN" altLang="zh-CN" sz="1800" kern="1200" dirty="0">
                <a:solidFill>
                  <a:schemeClr val="tx1"/>
                </a:solidFill>
                <a:effectLst/>
                <a:latin typeface="+mn-lt"/>
                <a:ea typeface="+mn-ea"/>
                <a:cs typeface="+mn-cs"/>
              </a:rPr>
              <a:t>和“社会保障（医疗保险）硕士招生”的高校。</a:t>
            </a:r>
          </a:p>
          <a:p>
            <a:pPr lvl="0"/>
            <a:endParaRPr lang="zh-CN" altLang="zh-CN" sz="1800" kern="1200" dirty="0">
              <a:solidFill>
                <a:schemeClr val="tx1"/>
              </a:solidFill>
              <a:effectLst/>
              <a:latin typeface="+mn-lt"/>
              <a:ea typeface="+mn-ea"/>
              <a:cs typeface="+mn-cs"/>
            </a:endParaRPr>
          </a:p>
          <a:p>
            <a:pPr lvl="0"/>
            <a:r>
              <a:rPr lang="zh-CN" altLang="zh-CN" sz="1800" kern="1200" dirty="0">
                <a:solidFill>
                  <a:schemeClr val="tx1"/>
                </a:solidFill>
                <a:effectLst/>
                <a:latin typeface="+mn-lt"/>
                <a:ea typeface="+mn-ea"/>
                <a:cs typeface="+mn-cs"/>
              </a:rPr>
              <a:t>任现职以来，一直为</a:t>
            </a:r>
            <a:r>
              <a:rPr lang="zh-CN" altLang="zh-CN" sz="1800" b="1" kern="1200" dirty="0">
                <a:solidFill>
                  <a:schemeClr val="tx1"/>
                </a:solidFill>
                <a:effectLst/>
                <a:latin typeface="+mn-lt"/>
                <a:ea typeface="+mn-ea"/>
                <a:cs typeface="+mn-cs"/>
              </a:rPr>
              <a:t>江苏省医疗保险特色专业学科带头人</a:t>
            </a:r>
            <a:r>
              <a:rPr lang="zh-CN" altLang="zh-CN" sz="1800" kern="1200" dirty="0">
                <a:solidFill>
                  <a:schemeClr val="tx1"/>
                </a:solidFill>
                <a:effectLst/>
                <a:latin typeface="+mn-lt"/>
                <a:ea typeface="+mn-ea"/>
                <a:cs typeface="+mn-cs"/>
              </a:rPr>
              <a:t>，曾任医疗保险学科系主任（</a:t>
            </a:r>
            <a:r>
              <a:rPr lang="en-US" altLang="zh-CN" sz="1800" kern="1200" dirty="0">
                <a:solidFill>
                  <a:schemeClr val="tx1"/>
                </a:solidFill>
                <a:effectLst/>
                <a:latin typeface="+mn-lt"/>
                <a:ea typeface="+mn-ea"/>
                <a:cs typeface="+mn-cs"/>
              </a:rPr>
              <a:t>2003</a:t>
            </a:r>
            <a:r>
              <a:rPr lang="zh-CN" altLang="zh-CN" sz="1800" kern="1200" dirty="0">
                <a:solidFill>
                  <a:schemeClr val="tx1"/>
                </a:solidFill>
                <a:effectLst/>
                <a:latin typeface="+mn-lt"/>
                <a:ea typeface="+mn-ea"/>
                <a:cs typeface="+mn-cs"/>
              </a:rPr>
              <a:t>年—</a:t>
            </a:r>
            <a:r>
              <a:rPr lang="en-US" altLang="zh-CN" sz="1800" kern="1200" dirty="0">
                <a:solidFill>
                  <a:schemeClr val="tx1"/>
                </a:solidFill>
                <a:effectLst/>
                <a:latin typeface="+mn-lt"/>
                <a:ea typeface="+mn-ea"/>
                <a:cs typeface="+mn-cs"/>
              </a:rPr>
              <a:t>2018</a:t>
            </a:r>
            <a:r>
              <a:rPr lang="zh-CN" altLang="zh-CN" sz="1800" kern="1200" dirty="0">
                <a:solidFill>
                  <a:schemeClr val="tx1"/>
                </a:solidFill>
                <a:effectLst/>
                <a:latin typeface="+mn-lt"/>
                <a:ea typeface="+mn-ea"/>
                <a:cs typeface="+mn-cs"/>
              </a:rPr>
              <a:t>年，</a:t>
            </a:r>
            <a:r>
              <a:rPr lang="en-US" altLang="zh-CN" sz="1800" kern="1200" dirty="0">
                <a:solidFill>
                  <a:schemeClr val="tx1"/>
                </a:solidFill>
                <a:effectLst/>
                <a:latin typeface="+mn-lt"/>
                <a:ea typeface="+mn-ea"/>
                <a:cs typeface="+mn-cs"/>
              </a:rPr>
              <a:t>16</a:t>
            </a:r>
            <a:r>
              <a:rPr lang="zh-CN" altLang="zh-CN" sz="1800" kern="1200" dirty="0">
                <a:solidFill>
                  <a:schemeClr val="tx1"/>
                </a:solidFill>
                <a:effectLst/>
                <a:latin typeface="+mn-lt"/>
                <a:ea typeface="+mn-ea"/>
                <a:cs typeface="+mn-cs"/>
              </a:rPr>
              <a:t>年）。</a:t>
            </a:r>
            <a:endParaRPr lang="en-US" altLang="zh-CN" sz="1800" kern="1200" dirty="0">
              <a:solidFill>
                <a:schemeClr val="tx1"/>
              </a:solidFill>
              <a:effectLst/>
              <a:latin typeface="+mn-lt"/>
              <a:ea typeface="+mn-ea"/>
              <a:cs typeface="+mn-cs"/>
            </a:endParaRPr>
          </a:p>
          <a:p>
            <a:pPr lvl="0"/>
            <a:endParaRPr lang="zh-CN" altLang="zh-CN" sz="1800" kern="1200" dirty="0">
              <a:solidFill>
                <a:schemeClr val="tx1"/>
              </a:solidFill>
              <a:effectLst/>
              <a:latin typeface="+mn-lt"/>
              <a:ea typeface="+mn-ea"/>
              <a:cs typeface="+mn-cs"/>
            </a:endParaRPr>
          </a:p>
          <a:p>
            <a:pPr lvl="0"/>
            <a:r>
              <a:rPr lang="zh-CN" altLang="zh-CN" sz="1800" kern="1200" dirty="0">
                <a:solidFill>
                  <a:schemeClr val="tx1"/>
                </a:solidFill>
                <a:effectLst/>
                <a:latin typeface="+mn-lt"/>
                <a:ea typeface="+mn-ea"/>
                <a:cs typeface="+mn-cs"/>
              </a:rPr>
              <a:t>任现职期间承担过</a:t>
            </a:r>
            <a:r>
              <a:rPr lang="en-US" altLang="zh-CN" sz="1800" kern="1200" dirty="0">
                <a:solidFill>
                  <a:schemeClr val="tx1"/>
                </a:solidFill>
                <a:effectLst/>
                <a:latin typeface="+mn-lt"/>
                <a:ea typeface="+mn-ea"/>
                <a:cs typeface="+mn-cs"/>
              </a:rPr>
              <a:t>7</a:t>
            </a:r>
            <a:r>
              <a:rPr lang="zh-CN" altLang="zh-CN" sz="1800" kern="1200" dirty="0">
                <a:solidFill>
                  <a:schemeClr val="tx1"/>
                </a:solidFill>
                <a:effectLst/>
                <a:latin typeface="+mn-lt"/>
                <a:ea typeface="+mn-ea"/>
                <a:cs typeface="+mn-cs"/>
              </a:rPr>
              <a:t>门本科课程、</a:t>
            </a:r>
            <a:r>
              <a:rPr lang="en-US" altLang="zh-CN" sz="1800" kern="1200" dirty="0">
                <a:solidFill>
                  <a:schemeClr val="tx1"/>
                </a:solidFill>
                <a:effectLst/>
                <a:latin typeface="+mn-lt"/>
                <a:ea typeface="+mn-ea"/>
                <a:cs typeface="+mn-cs"/>
              </a:rPr>
              <a:t>6</a:t>
            </a:r>
            <a:r>
              <a:rPr lang="zh-CN" altLang="zh-CN" sz="1800" kern="1200" dirty="0">
                <a:solidFill>
                  <a:schemeClr val="tx1"/>
                </a:solidFill>
                <a:effectLst/>
                <a:latin typeface="+mn-lt"/>
                <a:ea typeface="+mn-ea"/>
                <a:cs typeface="+mn-cs"/>
              </a:rPr>
              <a:t>门研究生课程的教学工作。</a:t>
            </a:r>
          </a:p>
          <a:p>
            <a:pPr lvl="0"/>
            <a:endParaRPr lang="en-US" altLang="zh-CN" sz="1800" kern="1200" dirty="0">
              <a:solidFill>
                <a:schemeClr val="tx1"/>
              </a:solidFill>
              <a:effectLst/>
              <a:latin typeface="+mn-lt"/>
              <a:ea typeface="+mn-ea"/>
              <a:cs typeface="+mn-cs"/>
            </a:endParaRPr>
          </a:p>
          <a:p>
            <a:pPr lvl="0"/>
            <a:r>
              <a:rPr lang="zh-CN" altLang="zh-CN" sz="1800" kern="1200" dirty="0">
                <a:solidFill>
                  <a:schemeClr val="tx1"/>
                </a:solidFill>
                <a:effectLst/>
                <a:latin typeface="+mn-lt"/>
                <a:ea typeface="+mn-ea"/>
                <a:cs typeface="+mn-cs"/>
              </a:rPr>
              <a:t>指导培养硕士研究生</a:t>
            </a:r>
            <a:r>
              <a:rPr lang="en-US" altLang="zh-CN" sz="1800" kern="1200" dirty="0">
                <a:solidFill>
                  <a:schemeClr val="tx1"/>
                </a:solidFill>
                <a:effectLst/>
                <a:latin typeface="+mn-lt"/>
                <a:ea typeface="+mn-ea"/>
                <a:cs typeface="+mn-cs"/>
              </a:rPr>
              <a:t>67</a:t>
            </a:r>
            <a:r>
              <a:rPr lang="zh-CN" altLang="zh-CN" sz="1800" kern="1200" dirty="0">
                <a:solidFill>
                  <a:schemeClr val="tx1"/>
                </a:solidFill>
                <a:effectLst/>
                <a:latin typeface="+mn-lt"/>
                <a:ea typeface="+mn-ea"/>
                <a:cs typeface="+mn-cs"/>
              </a:rPr>
              <a:t>名（已毕业</a:t>
            </a:r>
            <a:r>
              <a:rPr lang="en-US" altLang="zh-CN" sz="1800" kern="1200" dirty="0">
                <a:solidFill>
                  <a:schemeClr val="tx1"/>
                </a:solidFill>
                <a:effectLst/>
                <a:latin typeface="+mn-lt"/>
                <a:ea typeface="+mn-ea"/>
                <a:cs typeface="+mn-cs"/>
              </a:rPr>
              <a:t>59</a:t>
            </a:r>
            <a:r>
              <a:rPr lang="zh-CN" altLang="zh-CN" sz="1800" kern="1200" dirty="0">
                <a:solidFill>
                  <a:schemeClr val="tx1"/>
                </a:solidFill>
                <a:effectLst/>
                <a:latin typeface="+mn-lt"/>
                <a:ea typeface="+mn-ea"/>
                <a:cs typeface="+mn-cs"/>
              </a:rPr>
              <a:t>人），指导本科毕业设计</a:t>
            </a:r>
            <a:r>
              <a:rPr lang="en-US" altLang="zh-CN" sz="1800" kern="1200" dirty="0">
                <a:solidFill>
                  <a:schemeClr val="tx1"/>
                </a:solidFill>
                <a:effectLst/>
                <a:latin typeface="+mn-lt"/>
                <a:ea typeface="+mn-ea"/>
                <a:cs typeface="+mn-cs"/>
              </a:rPr>
              <a:t>60</a:t>
            </a:r>
            <a:r>
              <a:rPr lang="zh-CN" altLang="zh-CN" sz="1800" kern="1200" dirty="0">
                <a:solidFill>
                  <a:schemeClr val="tx1"/>
                </a:solidFill>
                <a:effectLst/>
                <a:latin typeface="+mn-lt"/>
                <a:ea typeface="+mn-ea"/>
                <a:cs typeface="+mn-cs"/>
              </a:rPr>
              <a:t>余名左右。所培养学生担任厅局级领导</a:t>
            </a:r>
            <a:r>
              <a:rPr lang="en-US" altLang="zh-CN" sz="1800" kern="1200" dirty="0">
                <a:solidFill>
                  <a:schemeClr val="tx1"/>
                </a:solidFill>
                <a:effectLst/>
                <a:latin typeface="+mn-lt"/>
                <a:ea typeface="+mn-ea"/>
                <a:cs typeface="+mn-cs"/>
              </a:rPr>
              <a:t>3</a:t>
            </a:r>
            <a:r>
              <a:rPr lang="zh-CN" altLang="zh-CN" sz="1800" kern="1200" dirty="0">
                <a:solidFill>
                  <a:schemeClr val="tx1"/>
                </a:solidFill>
                <a:effectLst/>
                <a:latin typeface="+mn-lt"/>
                <a:ea typeface="+mn-ea"/>
                <a:cs typeface="+mn-cs"/>
              </a:rPr>
              <a:t>人；处局级干部</a:t>
            </a:r>
            <a:r>
              <a:rPr lang="en-US" altLang="zh-CN" sz="1800" kern="1200" dirty="0">
                <a:solidFill>
                  <a:schemeClr val="tx1"/>
                </a:solidFill>
                <a:effectLst/>
                <a:latin typeface="+mn-lt"/>
                <a:ea typeface="+mn-ea"/>
                <a:cs typeface="+mn-cs"/>
              </a:rPr>
              <a:t>5</a:t>
            </a:r>
            <a:r>
              <a:rPr lang="zh-CN" altLang="zh-CN" sz="1800" kern="1200" dirty="0">
                <a:solidFill>
                  <a:schemeClr val="tx1"/>
                </a:solidFill>
                <a:effectLst/>
                <a:latin typeface="+mn-lt"/>
                <a:ea typeface="+mn-ea"/>
                <a:cs typeface="+mn-cs"/>
              </a:rPr>
              <a:t>人；高校教师</a:t>
            </a:r>
            <a:r>
              <a:rPr lang="en-US" altLang="zh-CN" sz="1800" kern="1200" dirty="0">
                <a:solidFill>
                  <a:schemeClr val="tx1"/>
                </a:solidFill>
                <a:effectLst/>
                <a:latin typeface="+mn-lt"/>
                <a:ea typeface="+mn-ea"/>
                <a:cs typeface="+mn-cs"/>
              </a:rPr>
              <a:t>8</a:t>
            </a:r>
            <a:r>
              <a:rPr lang="zh-CN" altLang="zh-CN" sz="1800" kern="1200" dirty="0">
                <a:solidFill>
                  <a:schemeClr val="tx1"/>
                </a:solidFill>
                <a:effectLst/>
                <a:latin typeface="+mn-lt"/>
                <a:ea typeface="+mn-ea"/>
                <a:cs typeface="+mn-cs"/>
              </a:rPr>
              <a:t>人，企业中层骨干</a:t>
            </a:r>
            <a:r>
              <a:rPr lang="en-US" altLang="zh-CN" sz="1800" kern="1200" dirty="0">
                <a:solidFill>
                  <a:schemeClr val="tx1"/>
                </a:solidFill>
                <a:effectLst/>
                <a:latin typeface="+mn-lt"/>
                <a:ea typeface="+mn-ea"/>
                <a:cs typeface="+mn-cs"/>
              </a:rPr>
              <a:t>10</a:t>
            </a:r>
            <a:r>
              <a:rPr lang="zh-CN" altLang="zh-CN" sz="1800" kern="1200" dirty="0">
                <a:solidFill>
                  <a:schemeClr val="tx1"/>
                </a:solidFill>
                <a:effectLst/>
                <a:latin typeface="+mn-lt"/>
                <a:ea typeface="+mn-ea"/>
                <a:cs typeface="+mn-cs"/>
              </a:rPr>
              <a:t>余人；国家医保技术专家</a:t>
            </a:r>
            <a:r>
              <a:rPr lang="en-US" altLang="zh-CN" sz="1800" kern="1200" dirty="0">
                <a:solidFill>
                  <a:schemeClr val="tx1"/>
                </a:solidFill>
                <a:effectLst/>
                <a:latin typeface="+mn-lt"/>
                <a:ea typeface="+mn-ea"/>
                <a:cs typeface="+mn-cs"/>
              </a:rPr>
              <a:t>7</a:t>
            </a:r>
            <a:r>
              <a:rPr lang="zh-CN" altLang="zh-CN" sz="1800" kern="1200" dirty="0">
                <a:solidFill>
                  <a:schemeClr val="tx1"/>
                </a:solidFill>
                <a:effectLst/>
                <a:latin typeface="+mn-lt"/>
                <a:ea typeface="+mn-ea"/>
                <a:cs typeface="+mn-cs"/>
              </a:rPr>
              <a:t>人。</a:t>
            </a:r>
            <a:endParaRPr lang="en-US" altLang="zh-CN" sz="1800" kern="1200" dirty="0">
              <a:solidFill>
                <a:schemeClr val="tx1"/>
              </a:solidFill>
              <a:effectLst/>
              <a:latin typeface="+mn-lt"/>
              <a:ea typeface="+mn-ea"/>
              <a:cs typeface="+mn-cs"/>
            </a:endParaRPr>
          </a:p>
          <a:p>
            <a:pPr lvl="0"/>
            <a:endParaRPr lang="en-US" altLang="zh-CN" sz="1800" kern="1200" dirty="0">
              <a:solidFill>
                <a:schemeClr val="tx1"/>
              </a:solidFill>
              <a:effectLst/>
              <a:latin typeface="+mn-lt"/>
              <a:ea typeface="+mn-ea"/>
              <a:cs typeface="+mn-cs"/>
            </a:endParaRPr>
          </a:p>
          <a:p>
            <a:pPr lvl="0"/>
            <a:r>
              <a:rPr lang="en-US" altLang="zh-CN" sz="1800" kern="1200" dirty="0">
                <a:solidFill>
                  <a:schemeClr val="tx1"/>
                </a:solidFill>
                <a:effectLst/>
                <a:latin typeface="+mn-lt"/>
                <a:ea typeface="+mn-ea"/>
                <a:cs typeface="+mn-cs"/>
              </a:rPr>
              <a:t>2</a:t>
            </a:r>
            <a:r>
              <a:rPr lang="zh-CN" altLang="zh-CN" sz="1800" kern="1200" dirty="0">
                <a:solidFill>
                  <a:schemeClr val="tx1"/>
                </a:solidFill>
                <a:effectLst/>
                <a:latin typeface="+mn-lt"/>
                <a:ea typeface="+mn-ea"/>
                <a:cs typeface="+mn-cs"/>
              </a:rPr>
              <a:t>次获东南大学教学工作</a:t>
            </a:r>
            <a:r>
              <a:rPr lang="en-US" altLang="zh-CN" sz="1800" kern="1200" dirty="0">
                <a:solidFill>
                  <a:schemeClr val="tx1"/>
                </a:solidFill>
                <a:effectLst/>
                <a:latin typeface="+mn-lt"/>
                <a:ea typeface="+mn-ea"/>
                <a:cs typeface="+mn-cs"/>
              </a:rPr>
              <a:t>1</a:t>
            </a:r>
            <a:r>
              <a:rPr lang="zh-CN" altLang="zh-CN" sz="1800" kern="1200" dirty="0">
                <a:solidFill>
                  <a:schemeClr val="tx1"/>
                </a:solidFill>
                <a:effectLst/>
                <a:latin typeface="+mn-lt"/>
                <a:ea typeface="+mn-ea"/>
                <a:cs typeface="+mn-cs"/>
              </a:rPr>
              <a:t>等奖，</a:t>
            </a:r>
            <a:r>
              <a:rPr lang="en-US" altLang="zh-CN" sz="1800" kern="1200" dirty="0">
                <a:solidFill>
                  <a:schemeClr val="tx1"/>
                </a:solidFill>
                <a:effectLst/>
                <a:latin typeface="+mn-lt"/>
                <a:ea typeface="+mn-ea"/>
                <a:cs typeface="+mn-cs"/>
              </a:rPr>
              <a:t>2018</a:t>
            </a:r>
            <a:r>
              <a:rPr lang="zh-CN" altLang="zh-CN" sz="1800" kern="1200" dirty="0">
                <a:solidFill>
                  <a:schemeClr val="tx1"/>
                </a:solidFill>
                <a:effectLst/>
                <a:latin typeface="+mn-lt"/>
                <a:ea typeface="+mn-ea"/>
                <a:cs typeface="+mn-cs"/>
              </a:rPr>
              <a:t>年获东南大学“优秀导师”荣誉。</a:t>
            </a:r>
            <a:endParaRPr lang="en-US" altLang="zh-CN" sz="1800" kern="1200" dirty="0">
              <a:solidFill>
                <a:schemeClr val="tx1"/>
              </a:solidFill>
              <a:effectLst/>
              <a:latin typeface="+mn-lt"/>
              <a:ea typeface="+mn-ea"/>
              <a:cs typeface="+mn-cs"/>
            </a:endParaRPr>
          </a:p>
          <a:p>
            <a:pPr lvl="0"/>
            <a:endParaRPr lang="zh-CN" altLang="zh-CN" sz="180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pPr>
              <a:defRPr/>
            </a:pPr>
            <a:fld id="{9EDAAA92-57CE-47F6-B0F8-23BCB56153EE}" type="slidenum">
              <a:rPr lang="zh-CN" altLang="en-US" smtClean="0"/>
              <a:pPr>
                <a:defRPr/>
              </a:pPr>
              <a:t>3</a:t>
            </a:fld>
            <a:endParaRPr lang="zh-CN" altLang="en-US"/>
          </a:p>
        </p:txBody>
      </p:sp>
    </p:spTree>
    <p:extLst>
      <p:ext uri="{BB962C8B-B14F-4D97-AF65-F5344CB8AC3E}">
        <p14:creationId xmlns:p14="http://schemas.microsoft.com/office/powerpoint/2010/main" val="35128109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sz="1200" kern="1200" dirty="0">
                <a:solidFill>
                  <a:schemeClr val="tx1"/>
                </a:solidFill>
                <a:effectLst/>
                <a:latin typeface="+mn-lt"/>
                <a:ea typeface="+mn-ea"/>
                <a:cs typeface="+mn-cs"/>
              </a:rPr>
              <a:t>任现职以来承担过近</a:t>
            </a:r>
            <a:r>
              <a:rPr lang="en-US" altLang="zh-CN" sz="1200" kern="1200" dirty="0">
                <a:solidFill>
                  <a:schemeClr val="tx1"/>
                </a:solidFill>
                <a:effectLst/>
                <a:latin typeface="+mn-lt"/>
                <a:ea typeface="+mn-ea"/>
                <a:cs typeface="+mn-cs"/>
              </a:rPr>
              <a:t>50</a:t>
            </a:r>
            <a:r>
              <a:rPr lang="zh-CN" altLang="en-US" sz="1200" kern="1200" dirty="0">
                <a:solidFill>
                  <a:schemeClr val="tx1"/>
                </a:solidFill>
                <a:effectLst/>
                <a:latin typeface="+mn-lt"/>
                <a:ea typeface="+mn-ea"/>
                <a:cs typeface="+mn-cs"/>
              </a:rPr>
              <a:t>项左右科研课题；</a:t>
            </a:r>
            <a:r>
              <a:rPr lang="zh-CN" altLang="zh-CN" sz="1200" kern="1200" dirty="0">
                <a:solidFill>
                  <a:schemeClr val="tx1"/>
                </a:solidFill>
                <a:effectLst/>
                <a:latin typeface="+mn-lt"/>
                <a:ea typeface="+mn-ea"/>
                <a:cs typeface="+mn-cs"/>
              </a:rPr>
              <a:t>主持过国自然面上项目</a:t>
            </a:r>
            <a:r>
              <a:rPr lang="en-US" altLang="zh-CN" sz="1200" kern="1200" dirty="0">
                <a:solidFill>
                  <a:schemeClr val="tx1"/>
                </a:solidFill>
                <a:effectLst/>
                <a:latin typeface="+mn-lt"/>
                <a:ea typeface="+mn-ea"/>
                <a:cs typeface="+mn-cs"/>
              </a:rPr>
              <a:t>1</a:t>
            </a:r>
            <a:r>
              <a:rPr lang="zh-CN" altLang="zh-CN" sz="1200" kern="1200" dirty="0">
                <a:solidFill>
                  <a:schemeClr val="tx1"/>
                </a:solidFill>
                <a:effectLst/>
                <a:latin typeface="+mn-lt"/>
                <a:ea typeface="+mn-ea"/>
                <a:cs typeface="+mn-cs"/>
              </a:rPr>
              <a:t>项，参与</a:t>
            </a:r>
            <a:r>
              <a:rPr lang="en-US" altLang="zh-CN" sz="1200" kern="1200" dirty="0">
                <a:solidFill>
                  <a:schemeClr val="tx1"/>
                </a:solidFill>
                <a:effectLst/>
                <a:latin typeface="+mn-lt"/>
                <a:ea typeface="+mn-ea"/>
                <a:cs typeface="+mn-cs"/>
              </a:rPr>
              <a:t>2</a:t>
            </a:r>
            <a:r>
              <a:rPr lang="zh-CN" altLang="zh-CN" sz="1200" kern="1200" dirty="0">
                <a:solidFill>
                  <a:schemeClr val="tx1"/>
                </a:solidFill>
                <a:effectLst/>
                <a:latin typeface="+mn-lt"/>
                <a:ea typeface="+mn-ea"/>
                <a:cs typeface="+mn-cs"/>
              </a:rPr>
              <a:t>项；</a:t>
            </a:r>
            <a:endParaRPr lang="en-US" altLang="zh-CN" sz="1200" kern="1200" dirty="0">
              <a:solidFill>
                <a:schemeClr val="tx1"/>
              </a:solidFill>
              <a:effectLst/>
              <a:latin typeface="+mn-lt"/>
              <a:ea typeface="+mn-ea"/>
              <a:cs typeface="+mn-cs"/>
            </a:endParaRPr>
          </a:p>
          <a:p>
            <a:pPr lvl="0"/>
            <a:r>
              <a:rPr lang="zh-CN" altLang="zh-CN" sz="1200" kern="1200" dirty="0">
                <a:solidFill>
                  <a:schemeClr val="tx1"/>
                </a:solidFill>
                <a:effectLst/>
                <a:latin typeface="+mn-lt"/>
                <a:ea typeface="+mn-ea"/>
                <a:cs typeface="+mn-cs"/>
              </a:rPr>
              <a:t>负责过国家社科重大项目子课题</a:t>
            </a:r>
            <a:r>
              <a:rPr lang="en-US" altLang="zh-CN" sz="1200" kern="1200" dirty="0">
                <a:solidFill>
                  <a:schemeClr val="tx1"/>
                </a:solidFill>
                <a:effectLst/>
                <a:latin typeface="+mn-lt"/>
                <a:ea typeface="+mn-ea"/>
                <a:cs typeface="+mn-cs"/>
              </a:rPr>
              <a:t>1</a:t>
            </a:r>
            <a:r>
              <a:rPr lang="zh-CN" altLang="zh-CN" sz="1200" kern="1200" dirty="0">
                <a:solidFill>
                  <a:schemeClr val="tx1"/>
                </a:solidFill>
                <a:effectLst/>
                <a:latin typeface="+mn-lt"/>
                <a:ea typeface="+mn-ea"/>
                <a:cs typeface="+mn-cs"/>
              </a:rPr>
              <a:t>项，参与社科项目</a:t>
            </a:r>
            <a:r>
              <a:rPr lang="en-US" altLang="zh-CN" sz="1200" kern="1200" dirty="0">
                <a:solidFill>
                  <a:schemeClr val="tx1"/>
                </a:solidFill>
                <a:effectLst/>
                <a:latin typeface="+mn-lt"/>
                <a:ea typeface="+mn-ea"/>
                <a:cs typeface="+mn-cs"/>
              </a:rPr>
              <a:t>1</a:t>
            </a:r>
            <a:r>
              <a:rPr lang="zh-CN" altLang="zh-CN" sz="1200" kern="1200" dirty="0">
                <a:solidFill>
                  <a:schemeClr val="tx1"/>
                </a:solidFill>
                <a:effectLst/>
                <a:latin typeface="+mn-lt"/>
                <a:ea typeface="+mn-ea"/>
                <a:cs typeface="+mn-cs"/>
              </a:rPr>
              <a:t>项；</a:t>
            </a:r>
          </a:p>
          <a:p>
            <a:pPr lvl="0"/>
            <a:r>
              <a:rPr lang="zh-CN" altLang="zh-CN" sz="1200" kern="1200" dirty="0">
                <a:solidFill>
                  <a:schemeClr val="tx1"/>
                </a:solidFill>
                <a:effectLst/>
                <a:latin typeface="+mn-lt"/>
                <a:ea typeface="+mn-ea"/>
                <a:cs typeface="+mn-cs"/>
              </a:rPr>
              <a:t>参与国家科技部支撑项目</a:t>
            </a:r>
            <a:r>
              <a:rPr lang="en-US" altLang="zh-CN" sz="1200" kern="1200" dirty="0">
                <a:solidFill>
                  <a:schemeClr val="tx1"/>
                </a:solidFill>
                <a:effectLst/>
                <a:latin typeface="+mn-lt"/>
                <a:ea typeface="+mn-ea"/>
                <a:cs typeface="+mn-cs"/>
              </a:rPr>
              <a:t>4</a:t>
            </a:r>
            <a:r>
              <a:rPr lang="zh-CN" altLang="zh-CN" sz="1200" kern="1200" dirty="0">
                <a:solidFill>
                  <a:schemeClr val="tx1"/>
                </a:solidFill>
                <a:effectLst/>
                <a:latin typeface="+mn-lt"/>
                <a:ea typeface="+mn-ea"/>
                <a:cs typeface="+mn-cs"/>
              </a:rPr>
              <a:t>项；</a:t>
            </a:r>
          </a:p>
          <a:p>
            <a:pPr lvl="0"/>
            <a:r>
              <a:rPr lang="zh-CN" altLang="zh-CN" sz="1200" kern="1200" dirty="0">
                <a:solidFill>
                  <a:schemeClr val="tx1"/>
                </a:solidFill>
                <a:effectLst/>
                <a:latin typeface="+mn-lt"/>
                <a:ea typeface="+mn-ea"/>
                <a:cs typeface="+mn-cs"/>
              </a:rPr>
              <a:t>主持教育部社科项目</a:t>
            </a:r>
            <a:r>
              <a:rPr lang="en-US" altLang="zh-CN" sz="1200" kern="1200" dirty="0">
                <a:solidFill>
                  <a:schemeClr val="tx1"/>
                </a:solidFill>
                <a:effectLst/>
                <a:latin typeface="+mn-lt"/>
                <a:ea typeface="+mn-ea"/>
                <a:cs typeface="+mn-cs"/>
              </a:rPr>
              <a:t>1</a:t>
            </a:r>
            <a:r>
              <a:rPr lang="zh-CN" altLang="zh-CN" sz="1200" kern="1200" dirty="0">
                <a:solidFill>
                  <a:schemeClr val="tx1"/>
                </a:solidFill>
                <a:effectLst/>
                <a:latin typeface="+mn-lt"/>
                <a:ea typeface="+mn-ea"/>
                <a:cs typeface="+mn-cs"/>
              </a:rPr>
              <a:t>项</a:t>
            </a:r>
            <a:r>
              <a:rPr lang="zh-CN" altLang="en-US" sz="1200" kern="1200" dirty="0">
                <a:solidFill>
                  <a:schemeClr val="tx1"/>
                </a:solidFill>
                <a:effectLst/>
                <a:latin typeface="+mn-lt"/>
                <a:ea typeface="+mn-ea"/>
                <a:cs typeface="+mn-cs"/>
              </a:rPr>
              <a:t>；</a:t>
            </a:r>
            <a:endParaRPr lang="zh-CN" altLang="zh-CN" sz="1200" kern="1200" dirty="0">
              <a:solidFill>
                <a:schemeClr val="tx1"/>
              </a:solidFill>
              <a:effectLst/>
              <a:latin typeface="+mn-lt"/>
              <a:ea typeface="+mn-ea"/>
              <a:cs typeface="+mn-cs"/>
            </a:endParaRPr>
          </a:p>
          <a:p>
            <a:pPr lvl="0"/>
            <a:r>
              <a:rPr lang="zh-CN" altLang="zh-CN" sz="1200" kern="1200" dirty="0">
                <a:solidFill>
                  <a:schemeClr val="tx1"/>
                </a:solidFill>
                <a:effectLst/>
                <a:latin typeface="+mn-lt"/>
                <a:ea typeface="+mn-ea"/>
                <a:cs typeface="+mn-cs"/>
              </a:rPr>
              <a:t>国家民政部等部委项目</a:t>
            </a:r>
            <a:r>
              <a:rPr lang="en-US" altLang="zh-CN" sz="1200" kern="1200" dirty="0">
                <a:solidFill>
                  <a:schemeClr val="tx1"/>
                </a:solidFill>
                <a:effectLst/>
                <a:latin typeface="+mn-lt"/>
                <a:ea typeface="+mn-ea"/>
                <a:cs typeface="+mn-cs"/>
              </a:rPr>
              <a:t>3</a:t>
            </a:r>
            <a:r>
              <a:rPr lang="zh-CN" altLang="zh-CN" sz="1200" kern="1200" dirty="0">
                <a:solidFill>
                  <a:schemeClr val="tx1"/>
                </a:solidFill>
                <a:effectLst/>
                <a:latin typeface="+mn-lt"/>
                <a:ea typeface="+mn-ea"/>
                <a:cs typeface="+mn-cs"/>
              </a:rPr>
              <a:t>项</a:t>
            </a:r>
            <a:r>
              <a:rPr lang="zh-CN" altLang="en-US" sz="1200" kern="1200" dirty="0">
                <a:solidFill>
                  <a:schemeClr val="tx1"/>
                </a:solidFill>
                <a:effectLst/>
                <a:latin typeface="+mn-lt"/>
                <a:ea typeface="+mn-ea"/>
                <a:cs typeface="+mn-cs"/>
              </a:rPr>
              <a:t>；</a:t>
            </a:r>
            <a:endParaRPr lang="zh-CN" altLang="zh-CN" sz="1200" kern="1200" dirty="0">
              <a:solidFill>
                <a:schemeClr val="tx1"/>
              </a:solidFill>
              <a:effectLst/>
              <a:latin typeface="+mn-lt"/>
              <a:ea typeface="+mn-ea"/>
              <a:cs typeface="+mn-cs"/>
            </a:endParaRPr>
          </a:p>
          <a:p>
            <a:pPr lvl="0"/>
            <a:r>
              <a:rPr lang="zh-CN" altLang="zh-CN" sz="1200" kern="1200" dirty="0">
                <a:solidFill>
                  <a:schemeClr val="tx1"/>
                </a:solidFill>
                <a:effectLst/>
                <a:latin typeface="+mn-lt"/>
                <a:ea typeface="+mn-ea"/>
                <a:cs typeface="+mn-cs"/>
              </a:rPr>
              <a:t>省部级项目</a:t>
            </a:r>
            <a:r>
              <a:rPr lang="en-US" altLang="zh-CN" sz="1200" kern="1200" dirty="0">
                <a:solidFill>
                  <a:schemeClr val="tx1"/>
                </a:solidFill>
                <a:effectLst/>
                <a:latin typeface="+mn-lt"/>
                <a:ea typeface="+mn-ea"/>
                <a:cs typeface="+mn-cs"/>
              </a:rPr>
              <a:t>30</a:t>
            </a:r>
            <a:r>
              <a:rPr lang="zh-CN" altLang="zh-CN" sz="1200" kern="1200" dirty="0">
                <a:solidFill>
                  <a:schemeClr val="tx1"/>
                </a:solidFill>
                <a:effectLst/>
                <a:latin typeface="+mn-lt"/>
                <a:ea typeface="+mn-ea"/>
                <a:cs typeface="+mn-cs"/>
              </a:rPr>
              <a:t>项；</a:t>
            </a:r>
            <a:endParaRPr lang="en-US" altLang="zh-CN" sz="1200" kern="1200" dirty="0">
              <a:solidFill>
                <a:schemeClr val="tx1"/>
              </a:solidFill>
              <a:effectLst/>
              <a:latin typeface="+mn-lt"/>
              <a:ea typeface="+mn-ea"/>
              <a:cs typeface="+mn-cs"/>
            </a:endParaRPr>
          </a:p>
          <a:p>
            <a:pPr lvl="0"/>
            <a:endParaRPr lang="zh-CN" altLang="zh-CN" sz="1200" kern="1200" dirty="0">
              <a:solidFill>
                <a:schemeClr val="tx1"/>
              </a:solidFill>
              <a:effectLst/>
              <a:latin typeface="+mn-lt"/>
              <a:ea typeface="+mn-ea"/>
              <a:cs typeface="+mn-cs"/>
            </a:endParaRPr>
          </a:p>
          <a:p>
            <a:pPr lvl="0"/>
            <a:r>
              <a:rPr lang="zh-CN" altLang="zh-CN" sz="1200" kern="1200" dirty="0">
                <a:solidFill>
                  <a:schemeClr val="tx1"/>
                </a:solidFill>
                <a:effectLst/>
                <a:latin typeface="+mn-lt"/>
                <a:ea typeface="+mn-ea"/>
                <a:cs typeface="+mn-cs"/>
              </a:rPr>
              <a:t>合同经费</a:t>
            </a:r>
            <a:r>
              <a:rPr lang="en-US" altLang="zh-CN" sz="1200" kern="1200" dirty="0">
                <a:solidFill>
                  <a:schemeClr val="tx1"/>
                </a:solidFill>
                <a:effectLst/>
                <a:latin typeface="+mn-lt"/>
                <a:ea typeface="+mn-ea"/>
                <a:cs typeface="+mn-cs"/>
              </a:rPr>
              <a:t>520</a:t>
            </a:r>
            <a:r>
              <a:rPr lang="zh-CN" altLang="zh-CN" sz="1200" kern="1200" dirty="0">
                <a:solidFill>
                  <a:schemeClr val="tx1"/>
                </a:solidFill>
                <a:effectLst/>
                <a:latin typeface="+mn-lt"/>
                <a:ea typeface="+mn-ea"/>
                <a:cs typeface="+mn-cs"/>
              </a:rPr>
              <a:t>余万元，实际到账</a:t>
            </a:r>
            <a:r>
              <a:rPr lang="en-US" altLang="zh-CN" sz="1200" kern="1200" dirty="0">
                <a:solidFill>
                  <a:schemeClr val="tx1"/>
                </a:solidFill>
                <a:effectLst/>
                <a:latin typeface="+mn-lt"/>
                <a:ea typeface="+mn-ea"/>
                <a:cs typeface="+mn-cs"/>
              </a:rPr>
              <a:t>495</a:t>
            </a:r>
            <a:r>
              <a:rPr lang="zh-CN" altLang="zh-CN" sz="1200" kern="1200" dirty="0">
                <a:solidFill>
                  <a:schemeClr val="tx1"/>
                </a:solidFill>
                <a:effectLst/>
                <a:latin typeface="+mn-lt"/>
                <a:ea typeface="+mn-ea"/>
                <a:cs typeface="+mn-cs"/>
              </a:rPr>
              <a:t>余万元左右。</a:t>
            </a:r>
            <a:endParaRPr lang="en-US" altLang="zh-CN" sz="1200" kern="1200" dirty="0">
              <a:solidFill>
                <a:schemeClr val="tx1"/>
              </a:solidFill>
              <a:effectLst/>
              <a:latin typeface="+mn-lt"/>
              <a:ea typeface="+mn-ea"/>
              <a:cs typeface="+mn-cs"/>
            </a:endParaRPr>
          </a:p>
          <a:p>
            <a:pPr lvl="0"/>
            <a:endParaRPr lang="zh-CN" altLang="zh-CN" sz="1200" kern="1200" dirty="0">
              <a:solidFill>
                <a:schemeClr val="tx1"/>
              </a:solidFill>
              <a:effectLst/>
              <a:latin typeface="+mn-lt"/>
              <a:ea typeface="+mn-ea"/>
              <a:cs typeface="+mn-cs"/>
            </a:endParaRPr>
          </a:p>
          <a:p>
            <a:pPr lvl="0"/>
            <a:r>
              <a:rPr lang="zh-CN" altLang="zh-CN" sz="1200" kern="1200" dirty="0">
                <a:solidFill>
                  <a:schemeClr val="tx1"/>
                </a:solidFill>
                <a:effectLst/>
                <a:latin typeface="+mn-lt"/>
                <a:ea typeface="+mn-ea"/>
                <a:cs typeface="+mn-cs"/>
              </a:rPr>
              <a:t>获得过江苏省科技进步一等奖（排名</a:t>
            </a:r>
            <a:r>
              <a:rPr lang="en-US" altLang="zh-CN" sz="1200" kern="1200" dirty="0">
                <a:solidFill>
                  <a:schemeClr val="tx1"/>
                </a:solidFill>
                <a:effectLst/>
                <a:latin typeface="+mn-lt"/>
                <a:ea typeface="+mn-ea"/>
                <a:cs typeface="+mn-cs"/>
              </a:rPr>
              <a:t>2</a:t>
            </a:r>
            <a:r>
              <a:rPr lang="zh-CN" altLang="zh-CN" sz="1200" kern="1200" dirty="0">
                <a:solidFill>
                  <a:schemeClr val="tx1"/>
                </a:solidFill>
                <a:effectLst/>
                <a:latin typeface="+mn-lt"/>
                <a:ea typeface="+mn-ea"/>
                <a:cs typeface="+mn-cs"/>
              </a:rPr>
              <a:t>），</a:t>
            </a:r>
          </a:p>
          <a:p>
            <a:pPr lvl="0"/>
            <a:r>
              <a:rPr lang="en-US" altLang="zh-CN" sz="1200" kern="1200" dirty="0">
                <a:solidFill>
                  <a:schemeClr val="tx1"/>
                </a:solidFill>
                <a:effectLst/>
                <a:latin typeface="+mn-lt"/>
                <a:ea typeface="+mn-ea"/>
                <a:cs typeface="+mn-cs"/>
              </a:rPr>
              <a:t>2017</a:t>
            </a:r>
            <a:r>
              <a:rPr lang="zh-CN" altLang="zh-CN" sz="1200" kern="1200" dirty="0">
                <a:solidFill>
                  <a:schemeClr val="tx1"/>
                </a:solidFill>
                <a:effectLst/>
                <a:latin typeface="+mn-lt"/>
                <a:ea typeface="+mn-ea"/>
                <a:cs typeface="+mn-cs"/>
              </a:rPr>
              <a:t>年获江苏省教育厅教学成果二等奖（第</a:t>
            </a:r>
            <a:r>
              <a:rPr lang="en-US" altLang="zh-CN" sz="1200" kern="1200" dirty="0">
                <a:solidFill>
                  <a:schemeClr val="tx1"/>
                </a:solidFill>
                <a:effectLst/>
                <a:latin typeface="+mn-lt"/>
                <a:ea typeface="+mn-ea"/>
                <a:cs typeface="+mn-cs"/>
              </a:rPr>
              <a:t>2</a:t>
            </a:r>
            <a:r>
              <a:rPr lang="zh-CN" altLang="zh-CN" sz="1200" kern="1200" dirty="0">
                <a:solidFill>
                  <a:schemeClr val="tx1"/>
                </a:solidFill>
                <a:effectLst/>
                <a:latin typeface="+mn-lt"/>
                <a:ea typeface="+mn-ea"/>
                <a:cs typeface="+mn-cs"/>
              </a:rPr>
              <a:t>）。</a:t>
            </a:r>
          </a:p>
          <a:p>
            <a:pPr lvl="0"/>
            <a:r>
              <a:rPr lang="zh-CN" altLang="zh-CN" sz="1200" kern="1200" dirty="0">
                <a:solidFill>
                  <a:schemeClr val="tx1"/>
                </a:solidFill>
                <a:effectLst/>
                <a:latin typeface="+mn-lt"/>
                <a:ea typeface="+mn-ea"/>
                <a:cs typeface="+mn-cs"/>
              </a:rPr>
              <a:t>其他各类、各级优秀论文及成果奖若干。</a:t>
            </a:r>
            <a:endParaRPr lang="zh-CN" altLang="en-US" dirty="0"/>
          </a:p>
        </p:txBody>
      </p:sp>
      <p:sp>
        <p:nvSpPr>
          <p:cNvPr id="4" name="灯片编号占位符 3"/>
          <p:cNvSpPr>
            <a:spLocks noGrp="1"/>
          </p:cNvSpPr>
          <p:nvPr>
            <p:ph type="sldNum" sz="quarter" idx="5"/>
          </p:nvPr>
        </p:nvSpPr>
        <p:spPr/>
        <p:txBody>
          <a:bodyPr/>
          <a:lstStyle/>
          <a:p>
            <a:pPr>
              <a:defRPr/>
            </a:pPr>
            <a:fld id="{9EDAAA92-57CE-47F6-B0F8-23BCB56153EE}" type="slidenum">
              <a:rPr lang="zh-CN" altLang="en-US" smtClean="0"/>
              <a:pPr>
                <a:defRPr/>
              </a:pPr>
              <a:t>4</a:t>
            </a:fld>
            <a:endParaRPr lang="zh-CN" altLang="en-US"/>
          </a:p>
        </p:txBody>
      </p:sp>
    </p:spTree>
    <p:extLst>
      <p:ext uri="{BB962C8B-B14F-4D97-AF65-F5344CB8AC3E}">
        <p14:creationId xmlns:p14="http://schemas.microsoft.com/office/powerpoint/2010/main" val="11525308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fontScale="92500" lnSpcReduction="10000"/>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zh-CN" altLang="en-US" sz="1200" kern="1200" dirty="0">
                <a:solidFill>
                  <a:schemeClr val="tx1"/>
                </a:solidFill>
                <a:effectLst/>
                <a:latin typeface="+mn-lt"/>
                <a:ea typeface="+mn-ea"/>
                <a:cs typeface="+mn-cs"/>
              </a:rPr>
              <a:t>有幸亲历和</a:t>
            </a:r>
            <a:r>
              <a:rPr lang="zh-CN" altLang="zh-CN" sz="1200" kern="1200" dirty="0">
                <a:solidFill>
                  <a:schemeClr val="tx1"/>
                </a:solidFill>
                <a:effectLst/>
                <a:latin typeface="+mn-lt"/>
                <a:ea typeface="+mn-ea"/>
                <a:cs typeface="+mn-cs"/>
              </a:rPr>
              <a:t>见证了中国医改</a:t>
            </a:r>
            <a:r>
              <a:rPr lang="zh-CN" altLang="en-US" sz="1200" kern="1200" dirty="0">
                <a:solidFill>
                  <a:schemeClr val="tx1"/>
                </a:solidFill>
                <a:effectLst/>
                <a:latin typeface="+mn-lt"/>
                <a:ea typeface="+mn-ea"/>
                <a:cs typeface="+mn-cs"/>
              </a:rPr>
              <a:t>（</a:t>
            </a:r>
            <a:r>
              <a:rPr lang="en-US" altLang="zh-CN" sz="1200" kern="1200" dirty="0">
                <a:solidFill>
                  <a:schemeClr val="tx1"/>
                </a:solidFill>
                <a:effectLst/>
                <a:latin typeface="+mn-lt"/>
                <a:ea typeface="+mn-ea"/>
                <a:cs typeface="+mn-cs"/>
              </a:rPr>
              <a:t>1995-2021</a:t>
            </a:r>
            <a:r>
              <a:rPr lang="zh-CN" altLang="en-US" sz="1200" kern="1200" dirty="0">
                <a:solidFill>
                  <a:schemeClr val="tx1"/>
                </a:solidFill>
                <a:effectLst/>
                <a:latin typeface="+mn-lt"/>
                <a:ea typeface="+mn-ea"/>
                <a:cs typeface="+mn-cs"/>
              </a:rPr>
              <a:t>）</a:t>
            </a:r>
            <a:r>
              <a:rPr lang="zh-CN" altLang="zh-CN" sz="1200" kern="1200" dirty="0">
                <a:solidFill>
                  <a:schemeClr val="tx1"/>
                </a:solidFill>
                <a:effectLst/>
                <a:latin typeface="+mn-lt"/>
                <a:ea typeface="+mn-ea"/>
                <a:cs typeface="+mn-cs"/>
              </a:rPr>
              <a:t>全过程，</a:t>
            </a:r>
            <a:r>
              <a:rPr lang="zh-CN" altLang="en-US" sz="1200" kern="1200" dirty="0">
                <a:solidFill>
                  <a:schemeClr val="tx1"/>
                </a:solidFill>
                <a:effectLst/>
                <a:latin typeface="+mn-lt"/>
                <a:ea typeface="+mn-ea"/>
                <a:cs typeface="+mn-cs"/>
              </a:rPr>
              <a:t>也</a:t>
            </a:r>
            <a:r>
              <a:rPr lang="zh-CN" altLang="zh-CN" sz="1200" kern="1200" dirty="0">
                <a:solidFill>
                  <a:schemeClr val="tx1"/>
                </a:solidFill>
                <a:effectLst/>
                <a:latin typeface="+mn-lt"/>
                <a:ea typeface="+mn-ea"/>
                <a:cs typeface="+mn-cs"/>
              </a:rPr>
              <a:t>是最早提出全民健保制度体系建设（南方日报）和“三医”联动协调（专题研究）改革的学者之一。</a:t>
            </a:r>
            <a:endParaRPr lang="en-US" altLang="zh-CN" sz="120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zh-CN" sz="120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zh-CN" altLang="en-US" sz="1200" kern="1200" dirty="0">
                <a:solidFill>
                  <a:schemeClr val="tx1"/>
                </a:solidFill>
                <a:effectLst/>
                <a:latin typeface="+mn-lt"/>
                <a:ea typeface="+mn-ea"/>
                <a:cs typeface="+mn-cs"/>
              </a:rPr>
              <a:t>曾受邀到</a:t>
            </a:r>
            <a:r>
              <a:rPr lang="zh-CN" altLang="zh-CN" sz="1200" kern="1200" dirty="0">
                <a:solidFill>
                  <a:schemeClr val="tx1"/>
                </a:solidFill>
                <a:effectLst/>
                <a:latin typeface="+mn-lt"/>
                <a:ea typeface="+mn-ea"/>
                <a:cs typeface="+mn-cs"/>
              </a:rPr>
              <a:t>曾应邀</a:t>
            </a:r>
            <a:r>
              <a:rPr lang="zh-CN" altLang="en-US" sz="1200" kern="1200" dirty="0">
                <a:solidFill>
                  <a:schemeClr val="tx1"/>
                </a:solidFill>
                <a:effectLst/>
                <a:latin typeface="+mn-lt"/>
                <a:ea typeface="+mn-ea"/>
                <a:cs typeface="+mn-cs"/>
              </a:rPr>
              <a:t>到过</a:t>
            </a:r>
            <a:r>
              <a:rPr lang="zh-CN" altLang="zh-CN" sz="1200" kern="1200" dirty="0">
                <a:solidFill>
                  <a:schemeClr val="tx1"/>
                </a:solidFill>
                <a:effectLst/>
                <a:latin typeface="+mn-lt"/>
                <a:ea typeface="+mn-ea"/>
                <a:cs typeface="+mn-cs"/>
              </a:rPr>
              <a:t>国内</a:t>
            </a:r>
            <a:r>
              <a:rPr lang="en-US" altLang="zh-CN" sz="1200" kern="1200" dirty="0">
                <a:solidFill>
                  <a:schemeClr val="tx1"/>
                </a:solidFill>
                <a:effectLst/>
                <a:latin typeface="+mn-lt"/>
                <a:ea typeface="+mn-ea"/>
                <a:cs typeface="+mn-cs"/>
              </a:rPr>
              <a:t>20</a:t>
            </a:r>
            <a:r>
              <a:rPr lang="zh-CN" altLang="zh-CN" sz="1200" kern="1200" dirty="0">
                <a:solidFill>
                  <a:schemeClr val="tx1"/>
                </a:solidFill>
                <a:effectLst/>
                <a:latin typeface="+mn-lt"/>
                <a:ea typeface="+mn-ea"/>
                <a:cs typeface="+mn-cs"/>
              </a:rPr>
              <a:t>余省市</a:t>
            </a:r>
            <a:r>
              <a:rPr lang="zh-CN" altLang="en-US" sz="1200" kern="1200" dirty="0">
                <a:solidFill>
                  <a:schemeClr val="tx1"/>
                </a:solidFill>
                <a:effectLst/>
                <a:latin typeface="+mn-lt"/>
                <a:ea typeface="+mn-ea"/>
                <a:cs typeface="+mn-cs"/>
              </a:rPr>
              <a:t>的医保机构</a:t>
            </a:r>
            <a:r>
              <a:rPr lang="zh-CN" altLang="zh-CN" sz="1200" kern="1200" dirty="0">
                <a:solidFill>
                  <a:schemeClr val="tx1"/>
                </a:solidFill>
                <a:effectLst/>
                <a:latin typeface="+mn-lt"/>
                <a:ea typeface="+mn-ea"/>
                <a:cs typeface="+mn-cs"/>
              </a:rPr>
              <a:t>、</a:t>
            </a:r>
            <a:r>
              <a:rPr lang="zh-CN" altLang="en-US" sz="1200" kern="1200" dirty="0">
                <a:solidFill>
                  <a:schemeClr val="tx1"/>
                </a:solidFill>
                <a:effectLst/>
                <a:latin typeface="+mn-lt"/>
                <a:ea typeface="+mn-ea"/>
                <a:cs typeface="+mn-cs"/>
              </a:rPr>
              <a:t>政府部门，多所</a:t>
            </a:r>
            <a:r>
              <a:rPr lang="zh-CN" altLang="zh-CN" sz="1200" kern="1200" dirty="0">
                <a:solidFill>
                  <a:schemeClr val="tx1"/>
                </a:solidFill>
                <a:effectLst/>
                <a:latin typeface="+mn-lt"/>
                <a:ea typeface="+mn-ea"/>
                <a:cs typeface="+mn-cs"/>
              </a:rPr>
              <a:t>高校、</a:t>
            </a:r>
            <a:r>
              <a:rPr lang="zh-CN" altLang="en-US" sz="1200" kern="1200" dirty="0">
                <a:solidFill>
                  <a:schemeClr val="tx1"/>
                </a:solidFill>
                <a:effectLst/>
                <a:latin typeface="+mn-lt"/>
                <a:ea typeface="+mn-ea"/>
                <a:cs typeface="+mn-cs"/>
              </a:rPr>
              <a:t>企业</a:t>
            </a:r>
            <a:r>
              <a:rPr lang="zh-CN" altLang="zh-CN" sz="1200" kern="1200" dirty="0">
                <a:solidFill>
                  <a:schemeClr val="tx1"/>
                </a:solidFill>
                <a:effectLst/>
                <a:latin typeface="+mn-lt"/>
                <a:ea typeface="+mn-ea"/>
                <a:cs typeface="+mn-cs"/>
              </a:rPr>
              <a:t>等</a:t>
            </a:r>
            <a:r>
              <a:rPr lang="zh-CN" altLang="en-US" sz="1200" kern="1200" dirty="0">
                <a:solidFill>
                  <a:schemeClr val="tx1"/>
                </a:solidFill>
                <a:effectLst/>
                <a:latin typeface="+mn-lt"/>
                <a:ea typeface="+mn-ea"/>
                <a:cs typeface="+mn-cs"/>
              </a:rPr>
              <a:t>做</a:t>
            </a:r>
            <a:r>
              <a:rPr lang="zh-CN" altLang="zh-CN" sz="1200" kern="1200" dirty="0">
                <a:solidFill>
                  <a:schemeClr val="tx1"/>
                </a:solidFill>
                <a:effectLst/>
                <a:latin typeface="+mn-lt"/>
                <a:ea typeface="+mn-ea"/>
                <a:cs typeface="+mn-cs"/>
              </a:rPr>
              <a:t>过医保专题</a:t>
            </a:r>
            <a:r>
              <a:rPr lang="zh-CN" altLang="en-US" sz="1200" kern="1200" dirty="0">
                <a:solidFill>
                  <a:schemeClr val="tx1"/>
                </a:solidFill>
                <a:effectLst/>
                <a:latin typeface="+mn-lt"/>
                <a:ea typeface="+mn-ea"/>
                <a:cs typeface="+mn-cs"/>
              </a:rPr>
              <a:t>学术</a:t>
            </a:r>
            <a:r>
              <a:rPr lang="zh-CN" altLang="zh-CN" sz="1200" kern="1200" dirty="0">
                <a:solidFill>
                  <a:schemeClr val="tx1"/>
                </a:solidFill>
                <a:effectLst/>
                <a:latin typeface="+mn-lt"/>
                <a:ea typeface="+mn-ea"/>
                <a:cs typeface="+mn-cs"/>
              </a:rPr>
              <a:t>报告和</a:t>
            </a:r>
            <a:r>
              <a:rPr lang="zh-CN" altLang="en-US" sz="1200" kern="1200" dirty="0">
                <a:solidFill>
                  <a:schemeClr val="tx1"/>
                </a:solidFill>
                <a:effectLst/>
                <a:latin typeface="+mn-lt"/>
                <a:ea typeface="+mn-ea"/>
                <a:cs typeface="+mn-cs"/>
              </a:rPr>
              <a:t>政策</a:t>
            </a:r>
            <a:r>
              <a:rPr lang="zh-CN" altLang="zh-CN" sz="1200" kern="1200" dirty="0">
                <a:solidFill>
                  <a:schemeClr val="tx1"/>
                </a:solidFill>
                <a:effectLst/>
                <a:latin typeface="+mn-lt"/>
                <a:ea typeface="+mn-ea"/>
                <a:cs typeface="+mn-cs"/>
              </a:rPr>
              <a:t>培训</a:t>
            </a:r>
            <a:r>
              <a:rPr lang="zh-CN" altLang="en-US" sz="1200" kern="1200" dirty="0">
                <a:solidFill>
                  <a:schemeClr val="tx1"/>
                </a:solidFill>
                <a:effectLst/>
                <a:latin typeface="+mn-lt"/>
                <a:ea typeface="+mn-ea"/>
                <a:cs typeface="+mn-cs"/>
              </a:rPr>
              <a:t>工作</a:t>
            </a:r>
            <a:r>
              <a:rPr lang="zh-CN" altLang="zh-CN" sz="1200" kern="1200" dirty="0">
                <a:solidFill>
                  <a:schemeClr val="tx1"/>
                </a:solidFill>
                <a:effectLst/>
                <a:latin typeface="+mn-lt"/>
                <a:ea typeface="+mn-ea"/>
                <a:cs typeface="+mn-cs"/>
              </a:rPr>
              <a:t>。</a:t>
            </a:r>
          </a:p>
          <a:p>
            <a:r>
              <a:rPr lang="en-US" altLang="zh-CN" sz="1200" kern="1200" dirty="0">
                <a:solidFill>
                  <a:schemeClr val="tx1"/>
                </a:solidFill>
                <a:effectLst/>
                <a:latin typeface="+mn-lt"/>
                <a:ea typeface="+mn-ea"/>
                <a:cs typeface="+mn-cs"/>
              </a:rPr>
              <a:t> </a:t>
            </a:r>
            <a:endParaRPr lang="zh-CN" altLang="zh-CN" sz="1200" kern="1200" dirty="0">
              <a:solidFill>
                <a:schemeClr val="tx1"/>
              </a:solidFill>
              <a:effectLst/>
              <a:latin typeface="+mn-lt"/>
              <a:ea typeface="+mn-ea"/>
              <a:cs typeface="+mn-cs"/>
            </a:endParaRPr>
          </a:p>
          <a:p>
            <a:r>
              <a:rPr lang="zh-CN" altLang="zh-CN" sz="1200" kern="1200" dirty="0">
                <a:solidFill>
                  <a:schemeClr val="tx1"/>
                </a:solidFill>
                <a:effectLst/>
                <a:latin typeface="+mn-lt"/>
                <a:ea typeface="+mn-ea"/>
                <a:cs typeface="+mn-cs"/>
              </a:rPr>
              <a:t>如《江苏省卫生现代化》（任课题组常务副组长），</a:t>
            </a:r>
            <a:endParaRPr lang="en-US" altLang="zh-CN" sz="120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sz="1200" kern="1200" dirty="0">
                <a:solidFill>
                  <a:schemeClr val="tx1"/>
                </a:solidFill>
                <a:effectLst/>
                <a:latin typeface="+mn-lt"/>
                <a:ea typeface="+mn-ea"/>
                <a:cs typeface="+mn-cs"/>
              </a:rPr>
              <a:t>        </a:t>
            </a:r>
            <a:r>
              <a:rPr lang="en-US" altLang="zh-CN" sz="1200" b="1" kern="1200" dirty="0">
                <a:solidFill>
                  <a:schemeClr val="tx1"/>
                </a:solidFill>
                <a:effectLst/>
                <a:latin typeface="+mn-lt"/>
                <a:ea typeface="+mn-ea"/>
                <a:cs typeface="+mn-cs"/>
              </a:rPr>
              <a:t>1</a:t>
            </a:r>
            <a:r>
              <a:rPr lang="zh-CN" altLang="zh-CN" sz="1200" b="1" kern="1200" dirty="0">
                <a:solidFill>
                  <a:schemeClr val="tx1"/>
                </a:solidFill>
                <a:effectLst/>
                <a:latin typeface="+mn-lt"/>
                <a:ea typeface="+mn-ea"/>
                <a:cs typeface="+mn-cs"/>
              </a:rPr>
              <a:t>《江苏省卫生现代化》</a:t>
            </a:r>
            <a:r>
              <a:rPr lang="zh-CN" altLang="en-US" sz="1200" b="1" kern="1200" dirty="0">
                <a:solidFill>
                  <a:schemeClr val="tx1"/>
                </a:solidFill>
                <a:effectLst/>
                <a:latin typeface="+mn-lt"/>
                <a:ea typeface="+mn-ea"/>
                <a:cs typeface="+mn-cs"/>
              </a:rPr>
              <a:t>（课题负责人周珉；课题组副组长（常务））</a:t>
            </a:r>
            <a:r>
              <a:rPr lang="en-US" altLang="zh-CN" sz="1200" kern="1200" dirty="0">
                <a:solidFill>
                  <a:schemeClr val="tx1"/>
                </a:solidFill>
                <a:effectLst/>
                <a:latin typeface="+mn-lt"/>
                <a:ea typeface="+mn-ea"/>
                <a:cs typeface="+mn-cs"/>
              </a:rPr>
              <a:t>————</a:t>
            </a:r>
            <a:r>
              <a:rPr lang="zh-CN" altLang="zh-CN" sz="1200" kern="1200" dirty="0">
                <a:solidFill>
                  <a:schemeClr val="tx1"/>
                </a:solidFill>
                <a:effectLst/>
                <a:latin typeface="+mn-lt"/>
                <a:ea typeface="+mn-ea"/>
                <a:cs typeface="+mn-cs"/>
              </a:rPr>
              <a:t>对江苏省卫生与健康“十二五”，“十三五”，“十四五”规划起到过重要支撑作用；</a:t>
            </a:r>
            <a:endParaRPr lang="en-US" altLang="zh-CN" sz="1200" kern="1200" dirty="0">
              <a:solidFill>
                <a:schemeClr val="tx1"/>
              </a:solidFill>
              <a:effectLst/>
              <a:latin typeface="+mn-lt"/>
              <a:ea typeface="+mn-ea"/>
              <a:cs typeface="+mn-cs"/>
            </a:endParaRPr>
          </a:p>
          <a:p>
            <a:pPr lvl="0"/>
            <a:r>
              <a:rPr lang="en-US" altLang="zh-CN" sz="1200" kern="1200" dirty="0">
                <a:solidFill>
                  <a:schemeClr val="tx1"/>
                </a:solidFill>
                <a:effectLst/>
                <a:latin typeface="+mn-lt"/>
                <a:ea typeface="+mn-ea"/>
                <a:cs typeface="+mn-cs"/>
              </a:rPr>
              <a:t>        2</a:t>
            </a:r>
            <a:r>
              <a:rPr lang="zh-CN" altLang="zh-CN" sz="1200" kern="1200" dirty="0">
                <a:solidFill>
                  <a:schemeClr val="tx1"/>
                </a:solidFill>
                <a:effectLst/>
                <a:latin typeface="+mn-lt"/>
                <a:ea typeface="+mn-ea"/>
                <a:cs typeface="+mn-cs"/>
              </a:rPr>
              <a:t>《江苏省医药产业发展战略规划》</a:t>
            </a:r>
            <a:r>
              <a:rPr lang="zh-CN" altLang="en-US" sz="1200" kern="1200" dirty="0">
                <a:solidFill>
                  <a:schemeClr val="tx1"/>
                </a:solidFill>
                <a:effectLst/>
                <a:latin typeface="+mn-lt"/>
                <a:ea typeface="+mn-ea"/>
                <a:cs typeface="+mn-cs"/>
              </a:rPr>
              <a:t>（</a:t>
            </a:r>
            <a:r>
              <a:rPr lang="en-US" altLang="zh-CN" sz="1200" kern="1200" dirty="0">
                <a:solidFill>
                  <a:schemeClr val="tx1"/>
                </a:solidFill>
                <a:effectLst/>
                <a:latin typeface="+mn-lt"/>
                <a:ea typeface="+mn-ea"/>
                <a:cs typeface="+mn-cs"/>
              </a:rPr>
              <a:t>2010—2020</a:t>
            </a:r>
            <a:r>
              <a:rPr lang="zh-CN" altLang="en-US" sz="1200" kern="1200" dirty="0">
                <a:solidFill>
                  <a:schemeClr val="tx1"/>
                </a:solidFill>
                <a:effectLst/>
                <a:latin typeface="+mn-lt"/>
                <a:ea typeface="+mn-ea"/>
                <a:cs typeface="+mn-cs"/>
              </a:rPr>
              <a:t>）第一执笔人。</a:t>
            </a:r>
            <a:r>
              <a:rPr lang="zh-CN" altLang="zh-CN" sz="1200" kern="1200" dirty="0">
                <a:solidFill>
                  <a:schemeClr val="tx1"/>
                </a:solidFill>
                <a:effectLst/>
                <a:latin typeface="+mn-lt"/>
                <a:ea typeface="+mn-ea"/>
                <a:cs typeface="+mn-cs"/>
              </a:rPr>
              <a:t>对江苏省制药产业发展</a:t>
            </a:r>
            <a:r>
              <a:rPr lang="zh-CN" altLang="en-US" sz="1200" kern="1200" dirty="0">
                <a:solidFill>
                  <a:schemeClr val="tx1"/>
                </a:solidFill>
                <a:effectLst/>
                <a:latin typeface="+mn-lt"/>
                <a:ea typeface="+mn-ea"/>
                <a:cs typeface="+mn-cs"/>
              </a:rPr>
              <a:t>具有重要推动作用</a:t>
            </a:r>
            <a:r>
              <a:rPr lang="zh-CN" altLang="zh-CN" sz="1200" kern="1200" dirty="0">
                <a:solidFill>
                  <a:schemeClr val="tx1"/>
                </a:solidFill>
                <a:effectLst/>
                <a:latin typeface="+mn-lt"/>
                <a:ea typeface="+mn-ea"/>
                <a:cs typeface="+mn-cs"/>
              </a:rPr>
              <a:t>；</a:t>
            </a:r>
          </a:p>
          <a:p>
            <a:pPr lvl="0"/>
            <a:r>
              <a:rPr lang="en-US" altLang="zh-CN" sz="1200" kern="1200" dirty="0">
                <a:solidFill>
                  <a:schemeClr val="tx1"/>
                </a:solidFill>
                <a:effectLst/>
                <a:latin typeface="+mn-lt"/>
                <a:ea typeface="+mn-ea"/>
                <a:cs typeface="+mn-cs"/>
              </a:rPr>
              <a:t>        3</a:t>
            </a:r>
            <a:r>
              <a:rPr lang="zh-CN" altLang="zh-CN" sz="1200" kern="1200" dirty="0">
                <a:solidFill>
                  <a:schemeClr val="tx1"/>
                </a:solidFill>
                <a:effectLst/>
                <a:latin typeface="+mn-lt"/>
                <a:ea typeface="+mn-ea"/>
                <a:cs typeface="+mn-cs"/>
              </a:rPr>
              <a:t>《重特大疾病医疗救助试点绩效评估方案》对民政部</a:t>
            </a:r>
            <a:r>
              <a:rPr lang="en-US" altLang="zh-CN" sz="1200" kern="1200" dirty="0">
                <a:solidFill>
                  <a:schemeClr val="tx1"/>
                </a:solidFill>
                <a:effectLst/>
                <a:latin typeface="+mn-lt"/>
                <a:ea typeface="+mn-ea"/>
                <a:cs typeface="+mn-cs"/>
              </a:rPr>
              <a:t>273</a:t>
            </a:r>
            <a:r>
              <a:rPr lang="zh-CN" altLang="zh-CN" sz="1200" kern="1200" dirty="0">
                <a:solidFill>
                  <a:schemeClr val="tx1"/>
                </a:solidFill>
                <a:effectLst/>
                <a:latin typeface="+mn-lt"/>
                <a:ea typeface="+mn-ea"/>
                <a:cs typeface="+mn-cs"/>
              </a:rPr>
              <a:t>个城市的医疗救助绩效考核；</a:t>
            </a:r>
          </a:p>
          <a:p>
            <a:pPr marL="0" marR="0" lvl="0" indent="0" algn="l" defTabSz="914400" rtl="0" eaLnBrk="0" fontAlgn="base" latinLnBrk="0" hangingPunct="0">
              <a:lnSpc>
                <a:spcPct val="100000"/>
              </a:lnSpc>
              <a:spcBef>
                <a:spcPct val="30000"/>
              </a:spcBef>
              <a:spcAft>
                <a:spcPct val="0"/>
              </a:spcAft>
              <a:buClrTx/>
              <a:buSzTx/>
              <a:buFontTx/>
              <a:buNone/>
              <a:tabLst/>
              <a:defRPr/>
            </a:pP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4</a:t>
            </a:r>
            <a:r>
              <a:rPr lang="zh-CN" altLang="en-US" sz="1200" kern="1200" dirty="0">
                <a:solidFill>
                  <a:schemeClr val="tx1"/>
                </a:solidFill>
                <a:effectLst/>
                <a:latin typeface="+mn-lt"/>
                <a:ea typeface="+mn-ea"/>
                <a:cs typeface="+mn-cs"/>
              </a:rPr>
              <a:t> 国家医保局</a:t>
            </a:r>
            <a:r>
              <a:rPr lang="zh-CN" altLang="zh-CN" sz="1200" kern="1200" dirty="0">
                <a:solidFill>
                  <a:schemeClr val="tx1"/>
                </a:solidFill>
                <a:effectLst/>
                <a:latin typeface="+mn-lt"/>
                <a:ea typeface="+mn-ea"/>
                <a:cs typeface="+mn-cs"/>
              </a:rPr>
              <a:t>《跨省异地就医住院费用直接结算待遇差异的归因研究》</a:t>
            </a:r>
            <a:r>
              <a:rPr lang="zh-CN" altLang="en-US" sz="1200" kern="1200" dirty="0">
                <a:solidFill>
                  <a:schemeClr val="tx1"/>
                </a:solidFill>
                <a:effectLst/>
                <a:latin typeface="+mn-lt"/>
                <a:ea typeface="+mn-ea"/>
                <a:cs typeface="+mn-cs"/>
              </a:rPr>
              <a:t>（改项目</a:t>
            </a:r>
            <a:r>
              <a:rPr lang="en-US" altLang="zh-CN" sz="1200" kern="1200" dirty="0">
                <a:solidFill>
                  <a:schemeClr val="tx1"/>
                </a:solidFill>
                <a:effectLst/>
                <a:latin typeface="+mn-lt"/>
                <a:ea typeface="+mn-ea"/>
                <a:cs typeface="+mn-cs"/>
              </a:rPr>
              <a:t>2018</a:t>
            </a:r>
            <a:r>
              <a:rPr lang="zh-CN" altLang="en-US" sz="1200" kern="1200" dirty="0">
                <a:solidFill>
                  <a:schemeClr val="tx1"/>
                </a:solidFill>
                <a:effectLst/>
                <a:latin typeface="+mn-lt"/>
                <a:ea typeface="+mn-ea"/>
                <a:cs typeface="+mn-cs"/>
              </a:rPr>
              <a:t>年总理工程）</a:t>
            </a:r>
            <a:r>
              <a:rPr lang="zh-CN" altLang="zh-CN" sz="1200" kern="1200" dirty="0">
                <a:solidFill>
                  <a:schemeClr val="tx1"/>
                </a:solidFill>
                <a:effectLst/>
                <a:latin typeface="+mn-lt"/>
                <a:ea typeface="+mn-ea"/>
                <a:cs typeface="+mn-cs"/>
              </a:rPr>
              <a:t>对跨省异地</a:t>
            </a:r>
            <a:r>
              <a:rPr lang="zh-CN" altLang="en-US" sz="1200" kern="1200" dirty="0">
                <a:solidFill>
                  <a:schemeClr val="tx1"/>
                </a:solidFill>
                <a:effectLst/>
                <a:latin typeface="+mn-lt"/>
                <a:ea typeface="+mn-ea"/>
                <a:cs typeface="+mn-cs"/>
              </a:rPr>
              <a:t>住院</a:t>
            </a:r>
            <a:r>
              <a:rPr lang="zh-CN" altLang="zh-CN" sz="1200" kern="1200" dirty="0">
                <a:solidFill>
                  <a:schemeClr val="tx1"/>
                </a:solidFill>
                <a:effectLst/>
                <a:latin typeface="+mn-lt"/>
                <a:ea typeface="+mn-ea"/>
                <a:cs typeface="+mn-cs"/>
              </a:rPr>
              <a:t>就医政策</a:t>
            </a:r>
            <a:r>
              <a:rPr lang="zh-CN" altLang="en-US" sz="1200" kern="1200" dirty="0">
                <a:solidFill>
                  <a:schemeClr val="tx1"/>
                </a:solidFill>
                <a:effectLst/>
                <a:latin typeface="+mn-lt"/>
                <a:ea typeface="+mn-ea"/>
                <a:cs typeface="+mn-cs"/>
              </a:rPr>
              <a:t>的</a:t>
            </a:r>
            <a:r>
              <a:rPr lang="zh-CN" altLang="zh-CN" sz="1200" kern="1200" dirty="0">
                <a:solidFill>
                  <a:schemeClr val="tx1"/>
                </a:solidFill>
                <a:effectLst/>
                <a:latin typeface="+mn-lt"/>
                <a:ea typeface="+mn-ea"/>
                <a:cs typeface="+mn-cs"/>
              </a:rPr>
              <a:t>推进，</a:t>
            </a:r>
            <a:r>
              <a:rPr lang="en-US" altLang="zh-CN" sz="1200" kern="1200" dirty="0">
                <a:solidFill>
                  <a:schemeClr val="tx1"/>
                </a:solidFill>
                <a:effectLst/>
                <a:latin typeface="+mn-lt"/>
                <a:ea typeface="+mn-ea"/>
                <a:cs typeface="+mn-cs"/>
              </a:rPr>
              <a:t>        </a:t>
            </a:r>
          </a:p>
          <a:p>
            <a:pPr lvl="0"/>
            <a:r>
              <a:rPr lang="en-US" altLang="zh-CN" sz="1200" kern="1200" dirty="0">
                <a:solidFill>
                  <a:schemeClr val="tx1"/>
                </a:solidFill>
                <a:effectLst/>
                <a:latin typeface="+mn-lt"/>
                <a:ea typeface="+mn-ea"/>
                <a:cs typeface="+mn-cs"/>
              </a:rPr>
              <a:t>        5 </a:t>
            </a:r>
            <a:r>
              <a:rPr lang="zh-CN" altLang="zh-CN" sz="1200" kern="1200" dirty="0">
                <a:solidFill>
                  <a:schemeClr val="tx1"/>
                </a:solidFill>
                <a:effectLst/>
                <a:latin typeface="+mn-lt"/>
                <a:ea typeface="+mn-ea"/>
                <a:cs typeface="+mn-cs"/>
              </a:rPr>
              <a:t>参与过江苏省新农合立法，</a:t>
            </a:r>
            <a:r>
              <a:rPr lang="zh-CN" altLang="en-US" sz="1200" kern="1200" dirty="0">
                <a:solidFill>
                  <a:schemeClr val="tx1"/>
                </a:solidFill>
                <a:effectLst/>
                <a:latin typeface="+mn-lt"/>
                <a:ea typeface="+mn-ea"/>
                <a:cs typeface="+mn-cs"/>
              </a:rPr>
              <a:t>建议：</a:t>
            </a:r>
            <a:r>
              <a:rPr lang="zh-CN" altLang="zh-CN" sz="1200" b="1" kern="1200" dirty="0">
                <a:solidFill>
                  <a:schemeClr val="tx1"/>
                </a:solidFill>
                <a:effectLst/>
                <a:latin typeface="+mn-lt"/>
                <a:ea typeface="+mn-ea"/>
                <a:cs typeface="+mn-cs"/>
              </a:rPr>
              <a:t>不设立家庭账户</a:t>
            </a:r>
            <a:endParaRPr lang="zh-CN" altLang="zh-CN" sz="1200" kern="1200" dirty="0">
              <a:solidFill>
                <a:schemeClr val="tx1"/>
              </a:solidFill>
              <a:effectLst/>
              <a:latin typeface="+mn-lt"/>
              <a:ea typeface="+mn-ea"/>
              <a:cs typeface="+mn-cs"/>
            </a:endParaRPr>
          </a:p>
          <a:p>
            <a:pPr lvl="0"/>
            <a:r>
              <a:rPr lang="en-US" altLang="zh-CN" sz="1200" kern="1200" dirty="0">
                <a:solidFill>
                  <a:schemeClr val="tx1"/>
                </a:solidFill>
                <a:effectLst/>
                <a:latin typeface="+mn-lt"/>
                <a:ea typeface="+mn-ea"/>
                <a:cs typeface="+mn-cs"/>
              </a:rPr>
              <a:t>        6</a:t>
            </a:r>
            <a:r>
              <a:rPr lang="zh-CN" altLang="zh-CN" sz="1200" kern="1200" dirty="0">
                <a:solidFill>
                  <a:schemeClr val="tx1"/>
                </a:solidFill>
                <a:effectLst/>
                <a:latin typeface="+mn-lt"/>
                <a:ea typeface="+mn-ea"/>
                <a:cs typeface="+mn-cs"/>
              </a:rPr>
              <a:t>江苏省新农合中</a:t>
            </a:r>
            <a:r>
              <a:rPr lang="zh-CN" altLang="zh-CN" sz="1200" b="1" kern="1200" dirty="0">
                <a:solidFill>
                  <a:schemeClr val="tx1"/>
                </a:solidFill>
                <a:effectLst/>
                <a:latin typeface="+mn-lt"/>
                <a:ea typeface="+mn-ea"/>
                <a:cs typeface="+mn-cs"/>
              </a:rPr>
              <a:t>不设立家庭账户</a:t>
            </a:r>
            <a:r>
              <a:rPr lang="zh-CN" altLang="zh-CN" sz="1200" kern="1200" dirty="0">
                <a:solidFill>
                  <a:schemeClr val="tx1"/>
                </a:solidFill>
                <a:effectLst/>
                <a:latin typeface="+mn-lt"/>
                <a:ea typeface="+mn-ea"/>
                <a:cs typeface="+mn-cs"/>
              </a:rPr>
              <a:t>的政策建议对江苏居民医保制度整合具有重要的</a:t>
            </a:r>
            <a:r>
              <a:rPr lang="zh-CN" altLang="zh-CN" sz="1200" b="1" kern="1200" dirty="0">
                <a:solidFill>
                  <a:srgbClr val="FF0000"/>
                </a:solidFill>
                <a:effectLst/>
                <a:latin typeface="+mn-lt"/>
                <a:ea typeface="+mn-ea"/>
                <a:cs typeface="+mn-cs"/>
              </a:rPr>
              <a:t>前瞻价值和现实意义</a:t>
            </a:r>
            <a:r>
              <a:rPr lang="zh-CN" altLang="zh-CN" sz="1200" kern="1200" dirty="0">
                <a:solidFill>
                  <a:schemeClr val="tx1"/>
                </a:solidFill>
                <a:effectLst/>
                <a:latin typeface="+mn-lt"/>
                <a:ea typeface="+mn-ea"/>
                <a:cs typeface="+mn-cs"/>
              </a:rPr>
              <a:t>。</a:t>
            </a:r>
            <a:r>
              <a:rPr lang="en-US" altLang="zh-CN" sz="1200" kern="1200" dirty="0">
                <a:solidFill>
                  <a:schemeClr val="tx1"/>
                </a:solidFill>
                <a:effectLst/>
                <a:latin typeface="+mn-lt"/>
                <a:ea typeface="+mn-ea"/>
                <a:cs typeface="+mn-cs"/>
              </a:rPr>
              <a:t>       </a:t>
            </a:r>
          </a:p>
          <a:p>
            <a:pPr lvl="0"/>
            <a:r>
              <a:rPr lang="en-US" altLang="zh-CN" sz="1200" kern="1200" dirty="0">
                <a:solidFill>
                  <a:schemeClr val="tx1"/>
                </a:solidFill>
                <a:effectLst/>
                <a:latin typeface="+mn-lt"/>
                <a:ea typeface="+mn-ea"/>
                <a:cs typeface="+mn-cs"/>
              </a:rPr>
              <a:t>        </a:t>
            </a:r>
            <a:r>
              <a:rPr lang="zh-CN" altLang="zh-CN" sz="1200" kern="1200" dirty="0">
                <a:solidFill>
                  <a:schemeClr val="tx1"/>
                </a:solidFill>
                <a:effectLst/>
                <a:latin typeface="+mn-lt"/>
                <a:ea typeface="+mn-ea"/>
                <a:cs typeface="+mn-cs"/>
              </a:rPr>
              <a:t>江阴市区域卫生数字化建设</a:t>
            </a:r>
            <a:r>
              <a:rPr lang="zh-CN" altLang="en-US" sz="1200" kern="1200" dirty="0">
                <a:solidFill>
                  <a:schemeClr val="tx1"/>
                </a:solidFill>
                <a:effectLst/>
                <a:latin typeface="+mn-lt"/>
                <a:ea typeface="+mn-ea"/>
                <a:cs typeface="+mn-cs"/>
              </a:rPr>
              <a:t>的总顾问，对其数字化就按设与发展</a:t>
            </a:r>
            <a:r>
              <a:rPr lang="zh-CN" altLang="zh-CN" sz="1200" kern="1200" dirty="0">
                <a:solidFill>
                  <a:schemeClr val="tx1"/>
                </a:solidFill>
                <a:effectLst/>
                <a:latin typeface="+mn-lt"/>
                <a:ea typeface="+mn-ea"/>
                <a:cs typeface="+mn-cs"/>
              </a:rPr>
              <a:t>起到过重要作用。</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sz="1200" kern="1200" dirty="0">
                <a:solidFill>
                  <a:schemeClr val="tx1"/>
                </a:solidFill>
                <a:effectLst/>
                <a:latin typeface="+mn-lt"/>
                <a:ea typeface="+mn-ea"/>
                <a:cs typeface="+mn-cs"/>
              </a:rPr>
              <a:t> </a:t>
            </a:r>
            <a:r>
              <a:rPr lang="zh-CN" altLang="en-US" sz="1200" kern="1200" dirty="0">
                <a:solidFill>
                  <a:schemeClr val="tx1"/>
                </a:solidFill>
                <a:effectLst/>
                <a:latin typeface="+mn-lt"/>
                <a:ea typeface="+mn-ea"/>
                <a:cs typeface="+mn-cs"/>
              </a:rPr>
              <a:t>       许多报告成果也进入政府相关政策：门诊就医管理；罕见病用药保障机制；</a:t>
            </a:r>
            <a:endParaRPr lang="zh-CN"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 </a:t>
            </a:r>
            <a:endParaRPr lang="zh-CN" altLang="zh-CN" sz="1200" kern="1200" dirty="0">
              <a:solidFill>
                <a:schemeClr val="tx1"/>
              </a:solidFill>
              <a:effectLst/>
              <a:latin typeface="+mn-lt"/>
              <a:ea typeface="+mn-ea"/>
              <a:cs typeface="+mn-cs"/>
            </a:endParaRPr>
          </a:p>
          <a:p>
            <a:pPr lvl="0"/>
            <a:r>
              <a:rPr lang="zh-CN" altLang="en-US" sz="1200" kern="1200" dirty="0">
                <a:solidFill>
                  <a:schemeClr val="tx1"/>
                </a:solidFill>
                <a:effectLst/>
                <a:latin typeface="+mn-lt"/>
                <a:ea typeface="+mn-ea"/>
                <a:cs typeface="+mn-cs"/>
              </a:rPr>
              <a:t>任现职期间，</a:t>
            </a:r>
            <a:r>
              <a:rPr lang="zh-CN" altLang="zh-CN" sz="1200" kern="1200" dirty="0">
                <a:solidFill>
                  <a:schemeClr val="tx1"/>
                </a:solidFill>
                <a:effectLst/>
                <a:latin typeface="+mn-lt"/>
                <a:ea typeface="+mn-ea"/>
                <a:cs typeface="+mn-cs"/>
              </a:rPr>
              <a:t>也曾赴台湾地区多所大学、韩国首尔大学、德国海德堡大学等进行过访问和研究。</a:t>
            </a:r>
          </a:p>
          <a:p>
            <a:endParaRPr lang="zh-CN" altLang="en-US" dirty="0"/>
          </a:p>
        </p:txBody>
      </p:sp>
      <p:sp>
        <p:nvSpPr>
          <p:cNvPr id="4" name="灯片编号占位符 3"/>
          <p:cNvSpPr>
            <a:spLocks noGrp="1"/>
          </p:cNvSpPr>
          <p:nvPr>
            <p:ph type="sldNum" sz="quarter" idx="5"/>
          </p:nvPr>
        </p:nvSpPr>
        <p:spPr/>
        <p:txBody>
          <a:bodyPr/>
          <a:lstStyle/>
          <a:p>
            <a:pPr>
              <a:defRPr/>
            </a:pPr>
            <a:fld id="{9EDAAA92-57CE-47F6-B0F8-23BCB56153EE}" type="slidenum">
              <a:rPr lang="zh-CN" altLang="en-US" smtClean="0"/>
              <a:pPr>
                <a:defRPr/>
              </a:pPr>
              <a:t>5</a:t>
            </a:fld>
            <a:endParaRPr lang="zh-CN" altLang="en-US"/>
          </a:p>
        </p:txBody>
      </p:sp>
    </p:spTree>
    <p:extLst>
      <p:ext uri="{BB962C8B-B14F-4D97-AF65-F5344CB8AC3E}">
        <p14:creationId xmlns:p14="http://schemas.microsoft.com/office/powerpoint/2010/main" val="20541202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zh-CN" altLang="zh-CN" sz="1200" kern="1200" dirty="0">
                <a:solidFill>
                  <a:schemeClr val="tx1"/>
                </a:solidFill>
                <a:effectLst/>
                <a:latin typeface="+mn-lt"/>
                <a:ea typeface="+mn-ea"/>
                <a:cs typeface="+mn-cs"/>
              </a:rPr>
              <a:t>发表相关论文文章</a:t>
            </a:r>
            <a:r>
              <a:rPr lang="en-US" altLang="zh-CN" sz="1200" kern="1200" dirty="0">
                <a:solidFill>
                  <a:schemeClr val="tx1"/>
                </a:solidFill>
                <a:effectLst/>
                <a:latin typeface="+mn-lt"/>
                <a:ea typeface="+mn-ea"/>
                <a:cs typeface="+mn-cs"/>
              </a:rPr>
              <a:t>130</a:t>
            </a:r>
            <a:r>
              <a:rPr lang="zh-CN" altLang="zh-CN" sz="1200" kern="1200" dirty="0">
                <a:solidFill>
                  <a:schemeClr val="tx1"/>
                </a:solidFill>
                <a:effectLst/>
                <a:latin typeface="+mn-lt"/>
                <a:ea typeface="+mn-ea"/>
                <a:cs typeface="+mn-cs"/>
              </a:rPr>
              <a:t>余篇。</a:t>
            </a:r>
            <a:r>
              <a:rPr lang="en-US" altLang="zh-CN" sz="1200" kern="1200" dirty="0">
                <a:solidFill>
                  <a:schemeClr val="tx1"/>
                </a:solidFill>
                <a:effectLst/>
                <a:latin typeface="+mn-lt"/>
                <a:ea typeface="+mn-ea"/>
                <a:cs typeface="+mn-cs"/>
              </a:rPr>
              <a:t>CSSCI2</a:t>
            </a:r>
            <a:r>
              <a:rPr lang="zh-CN" altLang="en-US" sz="1200" kern="1200" dirty="0">
                <a:solidFill>
                  <a:schemeClr val="tx1"/>
                </a:solidFill>
                <a:effectLst/>
                <a:latin typeface="+mn-lt"/>
                <a:ea typeface="+mn-ea"/>
                <a:cs typeface="+mn-cs"/>
              </a:rPr>
              <a:t>篇；</a:t>
            </a:r>
            <a:r>
              <a:rPr lang="en-US" altLang="zh-CN" sz="1200" kern="1200" dirty="0">
                <a:solidFill>
                  <a:schemeClr val="tx1"/>
                </a:solidFill>
                <a:effectLst/>
                <a:latin typeface="+mn-lt"/>
                <a:ea typeface="+mn-ea"/>
                <a:cs typeface="+mn-cs"/>
              </a:rPr>
              <a:t>SCI1</a:t>
            </a:r>
            <a:r>
              <a:rPr lang="zh-CN" altLang="en-US" sz="1200" kern="1200" dirty="0">
                <a:solidFill>
                  <a:schemeClr val="tx1"/>
                </a:solidFill>
                <a:effectLst/>
                <a:latin typeface="+mn-lt"/>
                <a:ea typeface="+mn-ea"/>
                <a:cs typeface="+mn-cs"/>
              </a:rPr>
              <a:t>篇；（亚洲罕见病专家组联合）；</a:t>
            </a:r>
            <a:r>
              <a:rPr lang="en-US" altLang="zh-CN" sz="1200" kern="1200" dirty="0">
                <a:solidFill>
                  <a:schemeClr val="tx1"/>
                </a:solidFill>
                <a:effectLst/>
                <a:latin typeface="+mn-lt"/>
                <a:ea typeface="+mn-ea"/>
                <a:cs typeface="+mn-cs"/>
              </a:rPr>
              <a:t>CSCD20</a:t>
            </a:r>
            <a:r>
              <a:rPr lang="zh-CN" altLang="en-US" sz="1200" kern="1200" dirty="0">
                <a:solidFill>
                  <a:schemeClr val="tx1"/>
                </a:solidFill>
                <a:effectLst/>
                <a:latin typeface="+mn-lt"/>
                <a:ea typeface="+mn-ea"/>
                <a:cs typeface="+mn-cs"/>
              </a:rPr>
              <a:t>篇。</a:t>
            </a:r>
            <a:endParaRPr lang="zh-CN" altLang="zh-CN" sz="1200" kern="1200" dirty="0">
              <a:solidFill>
                <a:schemeClr val="tx1"/>
              </a:solidFill>
              <a:effectLst/>
              <a:latin typeface="+mn-lt"/>
              <a:ea typeface="+mn-ea"/>
              <a:cs typeface="+mn-cs"/>
            </a:endParaRPr>
          </a:p>
          <a:p>
            <a:r>
              <a:rPr lang="zh-CN" altLang="en-US" dirty="0"/>
              <a:t>新冠肺炎疫情防控期间，为健康报撰写过</a:t>
            </a:r>
            <a:r>
              <a:rPr lang="en-US" altLang="zh-CN" dirty="0"/>
              <a:t>3</a:t>
            </a:r>
            <a:r>
              <a:rPr lang="zh-CN" altLang="en-US" dirty="0"/>
              <a:t>篇专题文章，主要回答和提出了新冠肺炎患者的医疗费用解决方案和接种疫苗预防新冠的医保基金安排。等。</a:t>
            </a:r>
            <a:endParaRPr lang="en-US" altLang="zh-CN" dirty="0"/>
          </a:p>
          <a:p>
            <a:endParaRPr lang="en-US" altLang="zh-CN"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zh-CN" altLang="zh-CN" sz="1200" kern="1200" dirty="0">
                <a:solidFill>
                  <a:schemeClr val="tx1"/>
                </a:solidFill>
                <a:effectLst/>
                <a:latin typeface="+mn-lt"/>
                <a:ea typeface="+mn-ea"/>
                <a:cs typeface="+mn-cs"/>
              </a:rPr>
              <a:t>组织出版了</a:t>
            </a:r>
            <a:r>
              <a:rPr lang="zh-CN" altLang="en-US" sz="1200" kern="1200" dirty="0">
                <a:solidFill>
                  <a:schemeClr val="tx1"/>
                </a:solidFill>
                <a:effectLst/>
                <a:latin typeface="+mn-lt"/>
                <a:ea typeface="+mn-ea"/>
                <a:cs typeface="+mn-cs"/>
              </a:rPr>
              <a:t>国内最早的</a:t>
            </a:r>
            <a:r>
              <a:rPr lang="zh-CN" altLang="zh-CN" sz="1200" kern="1200" dirty="0">
                <a:solidFill>
                  <a:schemeClr val="tx1"/>
                </a:solidFill>
                <a:effectLst/>
                <a:latin typeface="+mn-lt"/>
                <a:ea typeface="+mn-ea"/>
                <a:cs typeface="+mn-cs"/>
              </a:rPr>
              <a:t>“医疗保险专业系列教材”。主编出版教材，译著，专著</a:t>
            </a:r>
            <a:r>
              <a:rPr lang="en-US" altLang="zh-CN" sz="1200" kern="1200" dirty="0">
                <a:solidFill>
                  <a:schemeClr val="tx1"/>
                </a:solidFill>
                <a:effectLst/>
                <a:latin typeface="+mn-lt"/>
                <a:ea typeface="+mn-ea"/>
                <a:cs typeface="+mn-cs"/>
              </a:rPr>
              <a:t>9</a:t>
            </a:r>
            <a:r>
              <a:rPr lang="zh-CN" altLang="zh-CN" sz="1200" kern="1200" dirty="0">
                <a:solidFill>
                  <a:schemeClr val="tx1"/>
                </a:solidFill>
                <a:effectLst/>
                <a:latin typeface="+mn-lt"/>
                <a:ea typeface="+mn-ea"/>
                <a:cs typeface="+mn-cs"/>
              </a:rPr>
              <a:t>本，约</a:t>
            </a:r>
            <a:r>
              <a:rPr lang="en-US" altLang="zh-CN" sz="1200" kern="1200" dirty="0">
                <a:solidFill>
                  <a:schemeClr val="tx1"/>
                </a:solidFill>
                <a:effectLst/>
                <a:latin typeface="+mn-lt"/>
                <a:ea typeface="+mn-ea"/>
                <a:cs typeface="+mn-cs"/>
              </a:rPr>
              <a:t>270</a:t>
            </a:r>
            <a:r>
              <a:rPr lang="zh-CN" altLang="zh-CN" sz="1200" kern="1200" dirty="0">
                <a:solidFill>
                  <a:schemeClr val="tx1"/>
                </a:solidFill>
                <a:effectLst/>
                <a:latin typeface="+mn-lt"/>
                <a:ea typeface="+mn-ea"/>
                <a:cs typeface="+mn-cs"/>
              </a:rPr>
              <a:t>万字。其中</a:t>
            </a:r>
            <a:r>
              <a:rPr lang="en-US" altLang="zh-CN" sz="1200" kern="1200" dirty="0">
                <a:solidFill>
                  <a:schemeClr val="tx1"/>
                </a:solidFill>
                <a:effectLst/>
                <a:latin typeface="+mn-lt"/>
                <a:ea typeface="+mn-ea"/>
                <a:cs typeface="+mn-cs"/>
              </a:rPr>
              <a:t>1</a:t>
            </a:r>
            <a:r>
              <a:rPr lang="zh-CN" altLang="zh-CN" sz="1200" kern="1200" dirty="0">
                <a:solidFill>
                  <a:schemeClr val="tx1"/>
                </a:solidFill>
                <a:effectLst/>
                <a:latin typeface="+mn-lt"/>
                <a:ea typeface="+mn-ea"/>
                <a:cs typeface="+mn-cs"/>
              </a:rPr>
              <a:t>本列入国家新闻出版署重点出版物；</a:t>
            </a:r>
            <a:endParaRPr lang="en-US" altLang="zh-CN" sz="120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zh-CN" altLang="en-US" sz="1200" kern="1200" dirty="0">
                <a:solidFill>
                  <a:schemeClr val="tx1"/>
                </a:solidFill>
                <a:effectLst/>
                <a:latin typeface="+mn-lt"/>
                <a:ea typeface="+mn-ea"/>
                <a:cs typeface="+mn-cs"/>
              </a:rPr>
              <a:t>一些</a:t>
            </a:r>
            <a:r>
              <a:rPr lang="zh-CN" altLang="zh-CN" sz="1200" kern="1200" dirty="0">
                <a:solidFill>
                  <a:schemeClr val="tx1"/>
                </a:solidFill>
                <a:effectLst/>
                <a:latin typeface="+mn-lt"/>
                <a:ea typeface="+mn-ea"/>
                <a:cs typeface="+mn-cs"/>
              </a:rPr>
              <a:t>专业教材被国内</a:t>
            </a:r>
            <a:r>
              <a:rPr lang="en-US" altLang="zh-CN" sz="1200" kern="1200" dirty="0">
                <a:solidFill>
                  <a:schemeClr val="tx1"/>
                </a:solidFill>
                <a:effectLst/>
                <a:latin typeface="+mn-lt"/>
                <a:ea typeface="+mn-ea"/>
                <a:cs typeface="+mn-cs"/>
              </a:rPr>
              <a:t>14</a:t>
            </a:r>
            <a:r>
              <a:rPr lang="zh-CN" altLang="zh-CN" sz="1200" kern="1200" dirty="0">
                <a:solidFill>
                  <a:schemeClr val="tx1"/>
                </a:solidFill>
                <a:effectLst/>
                <a:latin typeface="+mn-lt"/>
                <a:ea typeface="+mn-ea"/>
                <a:cs typeface="+mn-cs"/>
              </a:rPr>
              <a:t>所院校使用。</a:t>
            </a:r>
            <a:endParaRPr lang="en-US" altLang="zh-CN" sz="120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zh-CN" altLang="zh-CN" sz="1200" kern="1200" dirty="0">
                <a:solidFill>
                  <a:schemeClr val="tx1"/>
                </a:solidFill>
                <a:effectLst/>
                <a:latin typeface="+mn-lt"/>
                <a:ea typeface="+mn-ea"/>
                <a:cs typeface="+mn-cs"/>
              </a:rPr>
              <a:t>现任全国高等学校医疗保险专业规划教材（共</a:t>
            </a:r>
            <a:r>
              <a:rPr lang="en-US" altLang="zh-CN" sz="1200" kern="1200" dirty="0">
                <a:solidFill>
                  <a:schemeClr val="tx1"/>
                </a:solidFill>
                <a:effectLst/>
                <a:latin typeface="+mn-lt"/>
                <a:ea typeface="+mn-ea"/>
                <a:cs typeface="+mn-cs"/>
              </a:rPr>
              <a:t>12</a:t>
            </a:r>
            <a:r>
              <a:rPr lang="zh-CN" altLang="zh-CN" sz="1200" kern="1200" dirty="0">
                <a:solidFill>
                  <a:schemeClr val="tx1"/>
                </a:solidFill>
                <a:effectLst/>
                <a:latin typeface="+mn-lt"/>
                <a:ea typeface="+mn-ea"/>
                <a:cs typeface="+mn-cs"/>
              </a:rPr>
              <a:t>本）副总主编。</a:t>
            </a:r>
            <a:endParaRPr lang="en-US" altLang="zh-CN" sz="120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zh-CN" sz="120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zh-CN" altLang="en-US" sz="1200" kern="1200" dirty="0">
                <a:solidFill>
                  <a:schemeClr val="tx1"/>
                </a:solidFill>
                <a:effectLst/>
                <a:latin typeface="+mn-lt"/>
                <a:ea typeface="+mn-ea"/>
                <a:cs typeface="+mn-cs"/>
              </a:rPr>
              <a:t>值得一提的是：</a:t>
            </a:r>
            <a:r>
              <a:rPr lang="zh-CN" altLang="zh-CN" sz="1200" kern="1200" dirty="0">
                <a:solidFill>
                  <a:schemeClr val="tx1"/>
                </a:solidFill>
                <a:effectLst/>
                <a:latin typeface="+mn-lt"/>
                <a:ea typeface="+mn-ea"/>
                <a:cs typeface="+mn-cs"/>
              </a:rPr>
              <a:t>《医保谈判理论与实践》一书是国内最早的专著，由人社部副部长，医疗保险研究会会长王东进作序，对目前医保药品谈判工作具有理论与实践指导的先导作用。</a:t>
            </a:r>
          </a:p>
          <a:p>
            <a:pPr lvl="0"/>
            <a:endParaRPr lang="zh-CN" altLang="zh-CN" sz="1200" kern="1200" dirty="0">
              <a:solidFill>
                <a:schemeClr val="tx1"/>
              </a:solidFill>
              <a:effectLst/>
              <a:latin typeface="+mn-lt"/>
              <a:ea typeface="+mn-ea"/>
              <a:cs typeface="+mn-cs"/>
            </a:endParaRPr>
          </a:p>
          <a:p>
            <a:endParaRPr lang="en-US" altLang="zh-CN" dirty="0"/>
          </a:p>
          <a:p>
            <a:endParaRPr lang="zh-CN" altLang="en-US" dirty="0"/>
          </a:p>
        </p:txBody>
      </p:sp>
      <p:sp>
        <p:nvSpPr>
          <p:cNvPr id="4" name="灯片编号占位符 3"/>
          <p:cNvSpPr>
            <a:spLocks noGrp="1"/>
          </p:cNvSpPr>
          <p:nvPr>
            <p:ph type="sldNum" sz="quarter" idx="5"/>
          </p:nvPr>
        </p:nvSpPr>
        <p:spPr/>
        <p:txBody>
          <a:bodyPr/>
          <a:lstStyle/>
          <a:p>
            <a:pPr>
              <a:defRPr/>
            </a:pPr>
            <a:fld id="{9EDAAA92-57CE-47F6-B0F8-23BCB56153EE}" type="slidenum">
              <a:rPr lang="zh-CN" altLang="en-US" smtClean="0"/>
              <a:pPr>
                <a:defRPr/>
              </a:pPr>
              <a:t>6</a:t>
            </a:fld>
            <a:endParaRPr lang="zh-CN" altLang="en-US"/>
          </a:p>
        </p:txBody>
      </p:sp>
    </p:spTree>
    <p:extLst>
      <p:ext uri="{BB962C8B-B14F-4D97-AF65-F5344CB8AC3E}">
        <p14:creationId xmlns:p14="http://schemas.microsoft.com/office/powerpoint/2010/main" val="7590293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9EDAAA92-57CE-47F6-B0F8-23BCB56153EE}" type="slidenum">
              <a:rPr lang="zh-CN" altLang="en-US" smtClean="0"/>
              <a:pPr>
                <a:defRPr/>
              </a:pPr>
              <a:t>7</a:t>
            </a:fld>
            <a:endParaRPr lang="zh-CN" altLang="en-US"/>
          </a:p>
        </p:txBody>
      </p:sp>
    </p:spTree>
    <p:extLst>
      <p:ext uri="{BB962C8B-B14F-4D97-AF65-F5344CB8AC3E}">
        <p14:creationId xmlns:p14="http://schemas.microsoft.com/office/powerpoint/2010/main" val="36797169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1085850" cy="6854825"/>
            <a:chOff x="0" y="0"/>
            <a:chExt cx="684" cy="4318"/>
          </a:xfrm>
        </p:grpSpPr>
        <p:sp>
          <p:nvSpPr>
            <p:cNvPr id="5"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zh-CN" altLang="en-US"/>
            </a:p>
          </p:txBody>
        </p:sp>
        <p:grpSp>
          <p:nvGrpSpPr>
            <p:cNvPr id="6" name="Group 4"/>
            <p:cNvGrpSpPr>
              <a:grpSpLocks/>
            </p:cNvGrpSpPr>
            <p:nvPr/>
          </p:nvGrpSpPr>
          <p:grpSpPr bwMode="auto">
            <a:xfrm>
              <a:off x="48" y="103"/>
              <a:ext cx="96" cy="4126"/>
              <a:chOff x="48" y="103"/>
              <a:chExt cx="96" cy="4126"/>
            </a:xfrm>
          </p:grpSpPr>
          <p:sp>
            <p:nvSpPr>
              <p:cNvPr id="7" name="Rectangle 5"/>
              <p:cNvSpPr>
                <a:spLocks noChangeArrowheads="1"/>
              </p:cNvSpPr>
              <p:nvPr/>
            </p:nvSpPr>
            <p:spPr bwMode="auto">
              <a:xfrm>
                <a:off x="48" y="1105"/>
                <a:ext cx="96" cy="97"/>
              </a:xfrm>
              <a:prstGeom prst="rect">
                <a:avLst/>
              </a:prstGeom>
              <a:solidFill>
                <a:schemeClr val="bg1">
                  <a:alpha val="50195"/>
                </a:schemeClr>
              </a:solidFill>
              <a:ln w="9525">
                <a:noFill/>
                <a:miter lim="800000"/>
                <a:headEnd/>
                <a:tailEnd/>
              </a:ln>
            </p:spPr>
            <p:txBody>
              <a:bodyPr wrap="none" anchor="ctr"/>
              <a:lstStyle/>
              <a:p>
                <a:pPr>
                  <a:defRPr/>
                </a:pPr>
                <a:endParaRPr lang="zh-CN" altLang="en-US"/>
              </a:p>
            </p:txBody>
          </p:sp>
          <p:sp>
            <p:nvSpPr>
              <p:cNvPr id="8" name="Rectangle 6"/>
              <p:cNvSpPr>
                <a:spLocks noChangeArrowheads="1"/>
              </p:cNvSpPr>
              <p:nvPr/>
            </p:nvSpPr>
            <p:spPr bwMode="auto">
              <a:xfrm>
                <a:off x="48" y="1250"/>
                <a:ext cx="96" cy="97"/>
              </a:xfrm>
              <a:prstGeom prst="rect">
                <a:avLst/>
              </a:prstGeom>
              <a:solidFill>
                <a:schemeClr val="bg1">
                  <a:alpha val="50195"/>
                </a:schemeClr>
              </a:solidFill>
              <a:ln w="9525">
                <a:noFill/>
                <a:miter lim="800000"/>
                <a:headEnd/>
                <a:tailEnd/>
              </a:ln>
            </p:spPr>
            <p:txBody>
              <a:bodyPr wrap="none" anchor="ctr"/>
              <a:lstStyle/>
              <a:p>
                <a:pPr>
                  <a:defRPr/>
                </a:pPr>
                <a:endParaRPr lang="zh-CN" altLang="en-US"/>
              </a:p>
            </p:txBody>
          </p:sp>
          <p:sp>
            <p:nvSpPr>
              <p:cNvPr id="9" name="Rectangle 7"/>
              <p:cNvSpPr>
                <a:spLocks noChangeArrowheads="1"/>
              </p:cNvSpPr>
              <p:nvPr/>
            </p:nvSpPr>
            <p:spPr bwMode="auto">
              <a:xfrm>
                <a:off x="48" y="1393"/>
                <a:ext cx="96" cy="97"/>
              </a:xfrm>
              <a:prstGeom prst="rect">
                <a:avLst/>
              </a:prstGeom>
              <a:solidFill>
                <a:schemeClr val="bg1">
                  <a:alpha val="50195"/>
                </a:schemeClr>
              </a:solidFill>
              <a:ln w="9525">
                <a:noFill/>
                <a:miter lim="800000"/>
                <a:headEnd/>
                <a:tailEnd/>
              </a:ln>
            </p:spPr>
            <p:txBody>
              <a:bodyPr wrap="none" anchor="ctr"/>
              <a:lstStyle/>
              <a:p>
                <a:pPr>
                  <a:defRPr/>
                </a:pPr>
                <a:endParaRPr lang="zh-CN" altLang="en-US"/>
              </a:p>
            </p:txBody>
          </p:sp>
          <p:sp>
            <p:nvSpPr>
              <p:cNvPr id="10" name="Rectangle 8"/>
              <p:cNvSpPr>
                <a:spLocks noChangeArrowheads="1"/>
              </p:cNvSpPr>
              <p:nvPr/>
            </p:nvSpPr>
            <p:spPr bwMode="auto">
              <a:xfrm>
                <a:off x="48" y="1538"/>
                <a:ext cx="96" cy="97"/>
              </a:xfrm>
              <a:prstGeom prst="rect">
                <a:avLst/>
              </a:prstGeom>
              <a:solidFill>
                <a:schemeClr val="bg1">
                  <a:alpha val="50195"/>
                </a:schemeClr>
              </a:solidFill>
              <a:ln w="9525">
                <a:noFill/>
                <a:miter lim="800000"/>
                <a:headEnd/>
                <a:tailEnd/>
              </a:ln>
            </p:spPr>
            <p:txBody>
              <a:bodyPr wrap="none" anchor="ctr"/>
              <a:lstStyle/>
              <a:p>
                <a:pPr>
                  <a:defRPr/>
                </a:pPr>
                <a:endParaRPr lang="zh-CN" altLang="en-US"/>
              </a:p>
            </p:txBody>
          </p:sp>
          <p:sp>
            <p:nvSpPr>
              <p:cNvPr id="11" name="Rectangle 9"/>
              <p:cNvSpPr>
                <a:spLocks noChangeArrowheads="1"/>
              </p:cNvSpPr>
              <p:nvPr/>
            </p:nvSpPr>
            <p:spPr bwMode="auto">
              <a:xfrm>
                <a:off x="48" y="1683"/>
                <a:ext cx="96" cy="95"/>
              </a:xfrm>
              <a:prstGeom prst="rect">
                <a:avLst/>
              </a:prstGeom>
              <a:solidFill>
                <a:schemeClr val="bg1">
                  <a:alpha val="50195"/>
                </a:schemeClr>
              </a:solidFill>
              <a:ln w="9525">
                <a:noFill/>
                <a:miter lim="800000"/>
                <a:headEnd/>
                <a:tailEnd/>
              </a:ln>
            </p:spPr>
            <p:txBody>
              <a:bodyPr wrap="none" anchor="ctr"/>
              <a:lstStyle/>
              <a:p>
                <a:pPr>
                  <a:defRPr/>
                </a:pPr>
                <a:endParaRPr lang="zh-CN" altLang="en-US"/>
              </a:p>
            </p:txBody>
          </p:sp>
          <p:sp>
            <p:nvSpPr>
              <p:cNvPr id="12" name="Rectangle 10"/>
              <p:cNvSpPr>
                <a:spLocks noChangeArrowheads="1"/>
              </p:cNvSpPr>
              <p:nvPr/>
            </p:nvSpPr>
            <p:spPr bwMode="auto">
              <a:xfrm>
                <a:off x="48" y="1826"/>
                <a:ext cx="96" cy="96"/>
              </a:xfrm>
              <a:prstGeom prst="rect">
                <a:avLst/>
              </a:prstGeom>
              <a:solidFill>
                <a:schemeClr val="bg1">
                  <a:alpha val="50195"/>
                </a:schemeClr>
              </a:solidFill>
              <a:ln w="9525">
                <a:noFill/>
                <a:miter lim="800000"/>
                <a:headEnd/>
                <a:tailEnd/>
              </a:ln>
            </p:spPr>
            <p:txBody>
              <a:bodyPr wrap="none" anchor="ctr"/>
              <a:lstStyle/>
              <a:p>
                <a:pPr>
                  <a:defRPr/>
                </a:pPr>
                <a:endParaRPr lang="zh-CN" altLang="en-US"/>
              </a:p>
            </p:txBody>
          </p:sp>
          <p:sp>
            <p:nvSpPr>
              <p:cNvPr id="13" name="Rectangle 11"/>
              <p:cNvSpPr>
                <a:spLocks noChangeArrowheads="1"/>
              </p:cNvSpPr>
              <p:nvPr/>
            </p:nvSpPr>
            <p:spPr bwMode="auto">
              <a:xfrm>
                <a:off x="48" y="1971"/>
                <a:ext cx="96" cy="96"/>
              </a:xfrm>
              <a:prstGeom prst="rect">
                <a:avLst/>
              </a:prstGeom>
              <a:solidFill>
                <a:schemeClr val="bg1">
                  <a:alpha val="50195"/>
                </a:schemeClr>
              </a:solidFill>
              <a:ln w="9525">
                <a:noFill/>
                <a:miter lim="800000"/>
                <a:headEnd/>
                <a:tailEnd/>
              </a:ln>
            </p:spPr>
            <p:txBody>
              <a:bodyPr wrap="none" anchor="ctr"/>
              <a:lstStyle/>
              <a:p>
                <a:pPr>
                  <a:defRPr/>
                </a:pPr>
                <a:endParaRPr lang="zh-CN" altLang="en-US"/>
              </a:p>
            </p:txBody>
          </p:sp>
          <p:sp>
            <p:nvSpPr>
              <p:cNvPr id="14" name="Rectangle 12"/>
              <p:cNvSpPr>
                <a:spLocks noChangeArrowheads="1"/>
              </p:cNvSpPr>
              <p:nvPr/>
            </p:nvSpPr>
            <p:spPr bwMode="auto">
              <a:xfrm>
                <a:off x="48" y="2116"/>
                <a:ext cx="96" cy="94"/>
              </a:xfrm>
              <a:prstGeom prst="rect">
                <a:avLst/>
              </a:prstGeom>
              <a:solidFill>
                <a:schemeClr val="bg1">
                  <a:alpha val="50195"/>
                </a:schemeClr>
              </a:solidFill>
              <a:ln w="9525">
                <a:noFill/>
                <a:miter lim="800000"/>
                <a:headEnd/>
                <a:tailEnd/>
              </a:ln>
            </p:spPr>
            <p:txBody>
              <a:bodyPr wrap="none" anchor="ctr"/>
              <a:lstStyle/>
              <a:p>
                <a:pPr>
                  <a:defRPr/>
                </a:pPr>
                <a:endParaRPr lang="zh-CN" altLang="en-US"/>
              </a:p>
            </p:txBody>
          </p:sp>
          <p:sp>
            <p:nvSpPr>
              <p:cNvPr id="15" name="Rectangle 13"/>
              <p:cNvSpPr>
                <a:spLocks noChangeArrowheads="1"/>
              </p:cNvSpPr>
              <p:nvPr/>
            </p:nvSpPr>
            <p:spPr bwMode="auto">
              <a:xfrm>
                <a:off x="48" y="2259"/>
                <a:ext cx="96" cy="96"/>
              </a:xfrm>
              <a:prstGeom prst="rect">
                <a:avLst/>
              </a:prstGeom>
              <a:solidFill>
                <a:schemeClr val="bg1">
                  <a:alpha val="50195"/>
                </a:schemeClr>
              </a:solidFill>
              <a:ln w="9525">
                <a:noFill/>
                <a:miter lim="800000"/>
                <a:headEnd/>
                <a:tailEnd/>
              </a:ln>
            </p:spPr>
            <p:txBody>
              <a:bodyPr wrap="none" anchor="ctr"/>
              <a:lstStyle/>
              <a:p>
                <a:pPr>
                  <a:defRPr/>
                </a:pPr>
                <a:endParaRPr lang="zh-CN" altLang="en-US"/>
              </a:p>
            </p:txBody>
          </p:sp>
          <p:sp>
            <p:nvSpPr>
              <p:cNvPr id="16" name="Rectangle 14"/>
              <p:cNvSpPr>
                <a:spLocks noChangeArrowheads="1"/>
              </p:cNvSpPr>
              <p:nvPr/>
            </p:nvSpPr>
            <p:spPr bwMode="auto">
              <a:xfrm>
                <a:off x="48" y="2404"/>
                <a:ext cx="96" cy="96"/>
              </a:xfrm>
              <a:prstGeom prst="rect">
                <a:avLst/>
              </a:prstGeom>
              <a:solidFill>
                <a:schemeClr val="bg1">
                  <a:alpha val="50195"/>
                </a:schemeClr>
              </a:solidFill>
              <a:ln w="9525">
                <a:noFill/>
                <a:miter lim="800000"/>
                <a:headEnd/>
                <a:tailEnd/>
              </a:ln>
            </p:spPr>
            <p:txBody>
              <a:bodyPr wrap="none" anchor="ctr"/>
              <a:lstStyle/>
              <a:p>
                <a:pPr>
                  <a:defRPr/>
                </a:pPr>
                <a:endParaRPr lang="zh-CN" altLang="en-US"/>
              </a:p>
            </p:txBody>
          </p:sp>
          <p:sp>
            <p:nvSpPr>
              <p:cNvPr id="17" name="Rectangle 15"/>
              <p:cNvSpPr>
                <a:spLocks noChangeArrowheads="1"/>
              </p:cNvSpPr>
              <p:nvPr/>
            </p:nvSpPr>
            <p:spPr bwMode="auto">
              <a:xfrm>
                <a:off x="48" y="2549"/>
                <a:ext cx="96" cy="94"/>
              </a:xfrm>
              <a:prstGeom prst="rect">
                <a:avLst/>
              </a:prstGeom>
              <a:solidFill>
                <a:schemeClr val="bg1">
                  <a:alpha val="50195"/>
                </a:schemeClr>
              </a:solidFill>
              <a:ln w="9525">
                <a:noFill/>
                <a:miter lim="800000"/>
                <a:headEnd/>
                <a:tailEnd/>
              </a:ln>
            </p:spPr>
            <p:txBody>
              <a:bodyPr wrap="none" anchor="ctr"/>
              <a:lstStyle/>
              <a:p>
                <a:pPr>
                  <a:defRPr/>
                </a:pPr>
                <a:endParaRPr lang="zh-CN" altLang="en-US"/>
              </a:p>
            </p:txBody>
          </p:sp>
          <p:sp>
            <p:nvSpPr>
              <p:cNvPr id="18" name="Rectangle 16"/>
              <p:cNvSpPr>
                <a:spLocks noChangeArrowheads="1"/>
              </p:cNvSpPr>
              <p:nvPr/>
            </p:nvSpPr>
            <p:spPr bwMode="auto">
              <a:xfrm>
                <a:off x="48" y="2691"/>
                <a:ext cx="96" cy="97"/>
              </a:xfrm>
              <a:prstGeom prst="rect">
                <a:avLst/>
              </a:prstGeom>
              <a:solidFill>
                <a:schemeClr val="bg1">
                  <a:alpha val="50195"/>
                </a:schemeClr>
              </a:solidFill>
              <a:ln w="9525">
                <a:noFill/>
                <a:miter lim="800000"/>
                <a:headEnd/>
                <a:tailEnd/>
              </a:ln>
            </p:spPr>
            <p:txBody>
              <a:bodyPr wrap="none" anchor="ctr"/>
              <a:lstStyle/>
              <a:p>
                <a:pPr>
                  <a:defRPr/>
                </a:pPr>
                <a:endParaRPr lang="zh-CN" altLang="en-US"/>
              </a:p>
            </p:txBody>
          </p:sp>
          <p:sp>
            <p:nvSpPr>
              <p:cNvPr id="19" name="Rectangle 17"/>
              <p:cNvSpPr>
                <a:spLocks noChangeArrowheads="1"/>
              </p:cNvSpPr>
              <p:nvPr/>
            </p:nvSpPr>
            <p:spPr bwMode="auto">
              <a:xfrm>
                <a:off x="48" y="2836"/>
                <a:ext cx="96" cy="97"/>
              </a:xfrm>
              <a:prstGeom prst="rect">
                <a:avLst/>
              </a:prstGeom>
              <a:solidFill>
                <a:schemeClr val="bg1">
                  <a:alpha val="50195"/>
                </a:schemeClr>
              </a:solidFill>
              <a:ln w="9525">
                <a:noFill/>
                <a:miter lim="800000"/>
                <a:headEnd/>
                <a:tailEnd/>
              </a:ln>
            </p:spPr>
            <p:txBody>
              <a:bodyPr wrap="none" anchor="ctr"/>
              <a:lstStyle/>
              <a:p>
                <a:pPr>
                  <a:defRPr/>
                </a:pPr>
                <a:endParaRPr lang="zh-CN" altLang="en-US"/>
              </a:p>
            </p:txBody>
          </p:sp>
          <p:sp>
            <p:nvSpPr>
              <p:cNvPr id="20" name="Rectangle 18"/>
              <p:cNvSpPr>
                <a:spLocks noChangeArrowheads="1"/>
              </p:cNvSpPr>
              <p:nvPr/>
            </p:nvSpPr>
            <p:spPr bwMode="auto">
              <a:xfrm>
                <a:off x="48" y="2979"/>
                <a:ext cx="96" cy="97"/>
              </a:xfrm>
              <a:prstGeom prst="rect">
                <a:avLst/>
              </a:prstGeom>
              <a:solidFill>
                <a:schemeClr val="bg1">
                  <a:alpha val="50195"/>
                </a:schemeClr>
              </a:solidFill>
              <a:ln w="9525">
                <a:noFill/>
                <a:miter lim="800000"/>
                <a:headEnd/>
                <a:tailEnd/>
              </a:ln>
            </p:spPr>
            <p:txBody>
              <a:bodyPr wrap="none" anchor="ctr"/>
              <a:lstStyle/>
              <a:p>
                <a:pPr>
                  <a:defRPr/>
                </a:pPr>
                <a:endParaRPr lang="zh-CN" altLang="en-US"/>
              </a:p>
            </p:txBody>
          </p:sp>
          <p:sp>
            <p:nvSpPr>
              <p:cNvPr id="21" name="Rectangle 19"/>
              <p:cNvSpPr>
                <a:spLocks noChangeArrowheads="1"/>
              </p:cNvSpPr>
              <p:nvPr/>
            </p:nvSpPr>
            <p:spPr bwMode="auto">
              <a:xfrm>
                <a:off x="48" y="3124"/>
                <a:ext cx="96" cy="97"/>
              </a:xfrm>
              <a:prstGeom prst="rect">
                <a:avLst/>
              </a:prstGeom>
              <a:solidFill>
                <a:schemeClr val="bg1">
                  <a:alpha val="50195"/>
                </a:schemeClr>
              </a:solidFill>
              <a:ln w="9525">
                <a:noFill/>
                <a:miter lim="800000"/>
                <a:headEnd/>
                <a:tailEnd/>
              </a:ln>
            </p:spPr>
            <p:txBody>
              <a:bodyPr wrap="none" anchor="ctr"/>
              <a:lstStyle/>
              <a:p>
                <a:pPr>
                  <a:defRPr/>
                </a:pPr>
                <a:endParaRPr lang="zh-CN" altLang="en-US"/>
              </a:p>
            </p:txBody>
          </p:sp>
          <p:sp>
            <p:nvSpPr>
              <p:cNvPr id="22" name="Rectangle 20"/>
              <p:cNvSpPr>
                <a:spLocks noChangeArrowheads="1"/>
              </p:cNvSpPr>
              <p:nvPr/>
            </p:nvSpPr>
            <p:spPr bwMode="auto">
              <a:xfrm>
                <a:off x="48" y="3269"/>
                <a:ext cx="96" cy="95"/>
              </a:xfrm>
              <a:prstGeom prst="rect">
                <a:avLst/>
              </a:prstGeom>
              <a:solidFill>
                <a:schemeClr val="bg1">
                  <a:alpha val="50195"/>
                </a:schemeClr>
              </a:solidFill>
              <a:ln w="9525">
                <a:noFill/>
                <a:miter lim="800000"/>
                <a:headEnd/>
                <a:tailEnd/>
              </a:ln>
            </p:spPr>
            <p:txBody>
              <a:bodyPr wrap="none" anchor="ctr"/>
              <a:lstStyle/>
              <a:p>
                <a:pPr>
                  <a:defRPr/>
                </a:pPr>
                <a:endParaRPr lang="zh-CN" altLang="en-US"/>
              </a:p>
            </p:txBody>
          </p:sp>
          <p:sp>
            <p:nvSpPr>
              <p:cNvPr id="23" name="Rectangle 21"/>
              <p:cNvSpPr>
                <a:spLocks noChangeArrowheads="1"/>
              </p:cNvSpPr>
              <p:nvPr/>
            </p:nvSpPr>
            <p:spPr bwMode="auto">
              <a:xfrm>
                <a:off x="48" y="3412"/>
                <a:ext cx="96" cy="97"/>
              </a:xfrm>
              <a:prstGeom prst="rect">
                <a:avLst/>
              </a:prstGeom>
              <a:solidFill>
                <a:schemeClr val="bg1">
                  <a:alpha val="50195"/>
                </a:schemeClr>
              </a:solidFill>
              <a:ln w="9525">
                <a:noFill/>
                <a:miter lim="800000"/>
                <a:headEnd/>
                <a:tailEnd/>
              </a:ln>
            </p:spPr>
            <p:txBody>
              <a:bodyPr wrap="none" anchor="ctr"/>
              <a:lstStyle/>
              <a:p>
                <a:pPr>
                  <a:defRPr/>
                </a:pPr>
                <a:endParaRPr lang="zh-CN" altLang="en-US"/>
              </a:p>
            </p:txBody>
          </p:sp>
          <p:sp>
            <p:nvSpPr>
              <p:cNvPr id="24" name="Rectangle 22"/>
              <p:cNvSpPr>
                <a:spLocks noChangeArrowheads="1"/>
              </p:cNvSpPr>
              <p:nvPr/>
            </p:nvSpPr>
            <p:spPr bwMode="auto">
              <a:xfrm>
                <a:off x="48" y="3557"/>
                <a:ext cx="96" cy="97"/>
              </a:xfrm>
              <a:prstGeom prst="rect">
                <a:avLst/>
              </a:prstGeom>
              <a:solidFill>
                <a:schemeClr val="bg1">
                  <a:alpha val="50195"/>
                </a:schemeClr>
              </a:solidFill>
              <a:ln w="9525">
                <a:noFill/>
                <a:miter lim="800000"/>
                <a:headEnd/>
                <a:tailEnd/>
              </a:ln>
            </p:spPr>
            <p:txBody>
              <a:bodyPr wrap="none" anchor="ctr"/>
              <a:lstStyle/>
              <a:p>
                <a:pPr>
                  <a:defRPr/>
                </a:pPr>
                <a:endParaRPr lang="zh-CN" altLang="en-US"/>
              </a:p>
            </p:txBody>
          </p:sp>
          <p:sp>
            <p:nvSpPr>
              <p:cNvPr id="25" name="Rectangle 23"/>
              <p:cNvSpPr>
                <a:spLocks noChangeArrowheads="1"/>
              </p:cNvSpPr>
              <p:nvPr/>
            </p:nvSpPr>
            <p:spPr bwMode="auto">
              <a:xfrm>
                <a:off x="48" y="3702"/>
                <a:ext cx="96" cy="95"/>
              </a:xfrm>
              <a:prstGeom prst="rect">
                <a:avLst/>
              </a:prstGeom>
              <a:solidFill>
                <a:schemeClr val="bg1">
                  <a:alpha val="50195"/>
                </a:schemeClr>
              </a:solidFill>
              <a:ln w="9525">
                <a:noFill/>
                <a:miter lim="800000"/>
                <a:headEnd/>
                <a:tailEnd/>
              </a:ln>
            </p:spPr>
            <p:txBody>
              <a:bodyPr wrap="none" anchor="ctr"/>
              <a:lstStyle/>
              <a:p>
                <a:pPr>
                  <a:defRPr/>
                </a:pPr>
                <a:endParaRPr lang="zh-CN" altLang="en-US"/>
              </a:p>
            </p:txBody>
          </p:sp>
          <p:sp>
            <p:nvSpPr>
              <p:cNvPr id="26" name="Rectangle 24"/>
              <p:cNvSpPr>
                <a:spLocks noChangeArrowheads="1"/>
              </p:cNvSpPr>
              <p:nvPr/>
            </p:nvSpPr>
            <p:spPr bwMode="auto">
              <a:xfrm>
                <a:off x="48" y="3845"/>
                <a:ext cx="96" cy="97"/>
              </a:xfrm>
              <a:prstGeom prst="rect">
                <a:avLst/>
              </a:prstGeom>
              <a:solidFill>
                <a:schemeClr val="bg1">
                  <a:alpha val="50195"/>
                </a:schemeClr>
              </a:solidFill>
              <a:ln w="9525">
                <a:noFill/>
                <a:miter lim="800000"/>
                <a:headEnd/>
                <a:tailEnd/>
              </a:ln>
            </p:spPr>
            <p:txBody>
              <a:bodyPr wrap="none" anchor="ctr"/>
              <a:lstStyle/>
              <a:p>
                <a:pPr>
                  <a:defRPr/>
                </a:pPr>
                <a:endParaRPr lang="zh-CN" altLang="en-US"/>
              </a:p>
            </p:txBody>
          </p:sp>
          <p:sp>
            <p:nvSpPr>
              <p:cNvPr id="27" name="Rectangle 25"/>
              <p:cNvSpPr>
                <a:spLocks noChangeArrowheads="1"/>
              </p:cNvSpPr>
              <p:nvPr/>
            </p:nvSpPr>
            <p:spPr bwMode="auto">
              <a:xfrm>
                <a:off x="48" y="3990"/>
                <a:ext cx="96" cy="96"/>
              </a:xfrm>
              <a:prstGeom prst="rect">
                <a:avLst/>
              </a:prstGeom>
              <a:solidFill>
                <a:schemeClr val="bg1">
                  <a:alpha val="50195"/>
                </a:schemeClr>
              </a:solidFill>
              <a:ln w="9525">
                <a:noFill/>
                <a:miter lim="800000"/>
                <a:headEnd/>
                <a:tailEnd/>
              </a:ln>
            </p:spPr>
            <p:txBody>
              <a:bodyPr wrap="none" anchor="ctr"/>
              <a:lstStyle/>
              <a:p>
                <a:pPr>
                  <a:defRPr/>
                </a:pPr>
                <a:endParaRPr lang="zh-CN" altLang="en-US"/>
              </a:p>
            </p:txBody>
          </p:sp>
          <p:sp>
            <p:nvSpPr>
              <p:cNvPr id="28" name="Rectangle 26"/>
              <p:cNvSpPr>
                <a:spLocks noChangeArrowheads="1"/>
              </p:cNvSpPr>
              <p:nvPr/>
            </p:nvSpPr>
            <p:spPr bwMode="auto">
              <a:xfrm>
                <a:off x="48" y="4134"/>
                <a:ext cx="96" cy="95"/>
              </a:xfrm>
              <a:prstGeom prst="rect">
                <a:avLst/>
              </a:prstGeom>
              <a:solidFill>
                <a:schemeClr val="bg1">
                  <a:alpha val="50195"/>
                </a:schemeClr>
              </a:solidFill>
              <a:ln w="9525">
                <a:noFill/>
                <a:miter lim="800000"/>
                <a:headEnd/>
                <a:tailEnd/>
              </a:ln>
            </p:spPr>
            <p:txBody>
              <a:bodyPr wrap="none" anchor="ctr"/>
              <a:lstStyle/>
              <a:p>
                <a:pPr>
                  <a:defRPr/>
                </a:pPr>
                <a:endParaRPr lang="zh-CN" altLang="en-US"/>
              </a:p>
            </p:txBody>
          </p:sp>
          <p:sp>
            <p:nvSpPr>
              <p:cNvPr id="29" name="Rectangle 27"/>
              <p:cNvSpPr>
                <a:spLocks noChangeArrowheads="1"/>
              </p:cNvSpPr>
              <p:nvPr/>
            </p:nvSpPr>
            <p:spPr bwMode="auto">
              <a:xfrm>
                <a:off x="48" y="103"/>
                <a:ext cx="96" cy="94"/>
              </a:xfrm>
              <a:prstGeom prst="rect">
                <a:avLst/>
              </a:prstGeom>
              <a:solidFill>
                <a:schemeClr val="bg1">
                  <a:alpha val="50195"/>
                </a:schemeClr>
              </a:solidFill>
              <a:ln w="9525">
                <a:noFill/>
                <a:miter lim="800000"/>
                <a:headEnd/>
                <a:tailEnd/>
              </a:ln>
            </p:spPr>
            <p:txBody>
              <a:bodyPr wrap="none" anchor="ctr"/>
              <a:lstStyle/>
              <a:p>
                <a:pPr>
                  <a:defRPr/>
                </a:pPr>
                <a:endParaRPr lang="zh-CN" altLang="en-US"/>
              </a:p>
            </p:txBody>
          </p:sp>
          <p:sp>
            <p:nvSpPr>
              <p:cNvPr id="30" name="Rectangle 28"/>
              <p:cNvSpPr>
                <a:spLocks noChangeArrowheads="1"/>
              </p:cNvSpPr>
              <p:nvPr/>
            </p:nvSpPr>
            <p:spPr bwMode="auto">
              <a:xfrm>
                <a:off x="48" y="246"/>
                <a:ext cx="96" cy="96"/>
              </a:xfrm>
              <a:prstGeom prst="rect">
                <a:avLst/>
              </a:prstGeom>
              <a:solidFill>
                <a:schemeClr val="bg1">
                  <a:alpha val="50195"/>
                </a:schemeClr>
              </a:solidFill>
              <a:ln w="9525">
                <a:noFill/>
                <a:miter lim="800000"/>
                <a:headEnd/>
                <a:tailEnd/>
              </a:ln>
            </p:spPr>
            <p:txBody>
              <a:bodyPr wrap="none" anchor="ctr"/>
              <a:lstStyle/>
              <a:p>
                <a:pPr>
                  <a:defRPr/>
                </a:pPr>
                <a:endParaRPr lang="zh-CN" altLang="en-US"/>
              </a:p>
            </p:txBody>
          </p:sp>
          <p:sp>
            <p:nvSpPr>
              <p:cNvPr id="31" name="Rectangle 29"/>
              <p:cNvSpPr>
                <a:spLocks noChangeArrowheads="1"/>
              </p:cNvSpPr>
              <p:nvPr/>
            </p:nvSpPr>
            <p:spPr bwMode="auto">
              <a:xfrm>
                <a:off x="48" y="391"/>
                <a:ext cx="96" cy="96"/>
              </a:xfrm>
              <a:prstGeom prst="rect">
                <a:avLst/>
              </a:prstGeom>
              <a:solidFill>
                <a:schemeClr val="bg1">
                  <a:alpha val="50195"/>
                </a:schemeClr>
              </a:solidFill>
              <a:ln w="9525">
                <a:noFill/>
                <a:miter lim="800000"/>
                <a:headEnd/>
                <a:tailEnd/>
              </a:ln>
            </p:spPr>
            <p:txBody>
              <a:bodyPr wrap="none" anchor="ctr"/>
              <a:lstStyle/>
              <a:p>
                <a:pPr>
                  <a:defRPr/>
                </a:pPr>
                <a:endParaRPr lang="zh-CN" altLang="en-US"/>
              </a:p>
            </p:txBody>
          </p:sp>
          <p:sp>
            <p:nvSpPr>
              <p:cNvPr id="32" name="Rectangle 30"/>
              <p:cNvSpPr>
                <a:spLocks noChangeArrowheads="1"/>
              </p:cNvSpPr>
              <p:nvPr/>
            </p:nvSpPr>
            <p:spPr bwMode="auto">
              <a:xfrm>
                <a:off x="48" y="535"/>
                <a:ext cx="96" cy="95"/>
              </a:xfrm>
              <a:prstGeom prst="rect">
                <a:avLst/>
              </a:prstGeom>
              <a:solidFill>
                <a:schemeClr val="bg1">
                  <a:alpha val="50195"/>
                </a:schemeClr>
              </a:solidFill>
              <a:ln w="9525">
                <a:noFill/>
                <a:miter lim="800000"/>
                <a:headEnd/>
                <a:tailEnd/>
              </a:ln>
            </p:spPr>
            <p:txBody>
              <a:bodyPr wrap="none" anchor="ctr"/>
              <a:lstStyle/>
              <a:p>
                <a:pPr>
                  <a:defRPr/>
                </a:pPr>
                <a:endParaRPr lang="zh-CN" altLang="en-US"/>
              </a:p>
            </p:txBody>
          </p:sp>
          <p:sp>
            <p:nvSpPr>
              <p:cNvPr id="33" name="Rectangle 31"/>
              <p:cNvSpPr>
                <a:spLocks noChangeArrowheads="1"/>
              </p:cNvSpPr>
              <p:nvPr/>
            </p:nvSpPr>
            <p:spPr bwMode="auto">
              <a:xfrm>
                <a:off x="48" y="678"/>
                <a:ext cx="96" cy="97"/>
              </a:xfrm>
              <a:prstGeom prst="rect">
                <a:avLst/>
              </a:prstGeom>
              <a:solidFill>
                <a:schemeClr val="bg1">
                  <a:alpha val="50195"/>
                </a:schemeClr>
              </a:solidFill>
              <a:ln w="9525">
                <a:noFill/>
                <a:miter lim="800000"/>
                <a:headEnd/>
                <a:tailEnd/>
              </a:ln>
            </p:spPr>
            <p:txBody>
              <a:bodyPr wrap="none" anchor="ctr"/>
              <a:lstStyle/>
              <a:p>
                <a:pPr>
                  <a:defRPr/>
                </a:pPr>
                <a:endParaRPr lang="zh-CN" altLang="en-US"/>
              </a:p>
            </p:txBody>
          </p:sp>
          <p:sp>
            <p:nvSpPr>
              <p:cNvPr id="34" name="Rectangle 32"/>
              <p:cNvSpPr>
                <a:spLocks noChangeArrowheads="1"/>
              </p:cNvSpPr>
              <p:nvPr/>
            </p:nvSpPr>
            <p:spPr bwMode="auto">
              <a:xfrm>
                <a:off x="48" y="823"/>
                <a:ext cx="96" cy="97"/>
              </a:xfrm>
              <a:prstGeom prst="rect">
                <a:avLst/>
              </a:prstGeom>
              <a:solidFill>
                <a:schemeClr val="bg1">
                  <a:alpha val="50195"/>
                </a:schemeClr>
              </a:solidFill>
              <a:ln w="9525">
                <a:noFill/>
                <a:miter lim="800000"/>
                <a:headEnd/>
                <a:tailEnd/>
              </a:ln>
            </p:spPr>
            <p:txBody>
              <a:bodyPr wrap="none" anchor="ctr"/>
              <a:lstStyle/>
              <a:p>
                <a:pPr>
                  <a:defRPr/>
                </a:pPr>
                <a:endParaRPr lang="zh-CN" altLang="en-US"/>
              </a:p>
            </p:txBody>
          </p:sp>
          <p:sp>
            <p:nvSpPr>
              <p:cNvPr id="35" name="Rectangle 33"/>
              <p:cNvSpPr>
                <a:spLocks noChangeArrowheads="1"/>
              </p:cNvSpPr>
              <p:nvPr/>
            </p:nvSpPr>
            <p:spPr bwMode="auto">
              <a:xfrm>
                <a:off x="48" y="968"/>
                <a:ext cx="96" cy="95"/>
              </a:xfrm>
              <a:prstGeom prst="rect">
                <a:avLst/>
              </a:prstGeom>
              <a:solidFill>
                <a:schemeClr val="bg1">
                  <a:alpha val="50195"/>
                </a:schemeClr>
              </a:solidFill>
              <a:ln w="9525">
                <a:noFill/>
                <a:miter lim="800000"/>
                <a:headEnd/>
                <a:tailEnd/>
              </a:ln>
            </p:spPr>
            <p:txBody>
              <a:bodyPr wrap="none" anchor="ctr"/>
              <a:lstStyle/>
              <a:p>
                <a:pPr>
                  <a:defRPr/>
                </a:pPr>
                <a:endParaRPr lang="zh-CN" altLang="en-US"/>
              </a:p>
            </p:txBody>
          </p:sp>
        </p:grpSp>
      </p:grpSp>
      <p:sp>
        <p:nvSpPr>
          <p:cNvPr id="4130" name="Rectangle 34"/>
          <p:cNvSpPr>
            <a:spLocks noGrp="1" noChangeArrowheads="1"/>
          </p:cNvSpPr>
          <p:nvPr>
            <p:ph type="ctrTitle" sz="quarter"/>
          </p:nvPr>
        </p:nvSpPr>
        <p:spPr bwMode="auto">
          <a:xfrm>
            <a:off x="1143000" y="2286000"/>
            <a:ext cx="7772400" cy="1143000"/>
          </a:xfrm>
          <a:prstGeom prst="rect">
            <a:avLst/>
          </a:prstGeom>
          <a:noFill/>
          <a:ln>
            <a:miter lim="800000"/>
            <a:headEnd/>
            <a:tailEnd/>
          </a:ln>
        </p:spPr>
        <p:txBody>
          <a:bodyPr vert="horz" wrap="square" lIns="92075" tIns="46038" rIns="92075" bIns="46038" numCol="1" anchor="ctr" anchorCtr="0" compatLnSpc="1">
            <a:prstTxWarp prst="textNoShape">
              <a:avLst/>
            </a:prstTxWarp>
          </a:bodyPr>
          <a:lstStyle>
            <a:lvl1pPr algn="ctr">
              <a:defRPr>
                <a:solidFill>
                  <a:srgbClr val="00FFFF"/>
                </a:solidFill>
              </a:defRPr>
            </a:lvl1pPr>
          </a:lstStyle>
          <a:p>
            <a:r>
              <a:rPr lang="zh-CN" altLang="en-US"/>
              <a:t>单击此处编辑母版标题样式</a:t>
            </a:r>
          </a:p>
        </p:txBody>
      </p:sp>
      <p:sp>
        <p:nvSpPr>
          <p:cNvPr id="4131" name="Rectangle 35"/>
          <p:cNvSpPr>
            <a:spLocks noGrp="1" noChangeArrowheads="1"/>
          </p:cNvSpPr>
          <p:nvPr>
            <p:ph type="subTitle" sz="quarter" idx="1"/>
          </p:nvPr>
        </p:nvSpPr>
        <p:spPr bwMode="auto">
          <a:xfrm>
            <a:off x="1828800" y="3886200"/>
            <a:ext cx="6400800" cy="1752600"/>
          </a:xfrm>
          <a:prstGeom prst="rect">
            <a:avLst/>
          </a:prstGeom>
          <a:noFill/>
          <a:ln>
            <a:miter lim="800000"/>
            <a:headEnd/>
            <a:tailEnd/>
          </a:ln>
        </p:spPr>
        <p:txBody>
          <a:bodyPr vert="horz" wrap="square" lIns="92075" tIns="46038" rIns="92075" bIns="46038" numCol="1" anchor="t" anchorCtr="0" compatLnSpc="1">
            <a:prstTxWarp prst="textNoShape">
              <a:avLst/>
            </a:prstTxWarp>
          </a:bodyPr>
          <a:lstStyle>
            <a:lvl1pPr marL="0" indent="0" algn="ctr">
              <a:buFont typeface="Wingdings" pitchFamily="2" charset="2"/>
              <a:buNone/>
              <a:defRPr>
                <a:solidFill>
                  <a:srgbClr val="FFFFFF"/>
                </a:solidFill>
              </a:defRPr>
            </a:lvl1pPr>
          </a:lstStyle>
          <a:p>
            <a:r>
              <a:rPr lang="zh-CN" altLang="en-US"/>
              <a:t>单击此处编辑母版副标题样式</a:t>
            </a:r>
          </a:p>
        </p:txBody>
      </p:sp>
      <p:sp>
        <p:nvSpPr>
          <p:cNvPr id="36" name="Rectangle 36"/>
          <p:cNvSpPr>
            <a:spLocks noGrp="1" noChangeArrowheads="1"/>
          </p:cNvSpPr>
          <p:nvPr>
            <p:ph type="dt" sz="quarter" idx="10"/>
          </p:nvPr>
        </p:nvSpPr>
        <p:spPr bwMode="auto">
          <a:xfrm>
            <a:off x="1143000" y="6248400"/>
            <a:ext cx="1905000" cy="457200"/>
          </a:xfrm>
          <a:prstGeom prst="rect">
            <a:avLst/>
          </a:prstGeom>
          <a:ln>
            <a:miter lim="800000"/>
            <a:headEnd/>
            <a:tailEnd/>
          </a:ln>
        </p:spPr>
        <p:txBody>
          <a:bodyPr vert="horz" wrap="square" lIns="92075" tIns="46038" rIns="92075" bIns="46038" numCol="1" anchor="ctr" anchorCtr="0" compatLnSpc="1">
            <a:prstTxWarp prst="textNoShape">
              <a:avLst/>
            </a:prstTxWarp>
          </a:bodyPr>
          <a:lstStyle>
            <a:lvl1pPr>
              <a:defRPr sz="1400">
                <a:solidFill>
                  <a:srgbClr val="FFFFFF"/>
                </a:solidFill>
                <a:latin typeface="+mn-lt"/>
              </a:defRPr>
            </a:lvl1pPr>
          </a:lstStyle>
          <a:p>
            <a:pPr>
              <a:defRPr/>
            </a:pPr>
            <a:endParaRPr lang="en-US" altLang="zh-CN"/>
          </a:p>
        </p:txBody>
      </p:sp>
      <p:sp>
        <p:nvSpPr>
          <p:cNvPr id="37" name="Rectangle 37"/>
          <p:cNvSpPr>
            <a:spLocks noGrp="1" noChangeArrowheads="1"/>
          </p:cNvSpPr>
          <p:nvPr>
            <p:ph type="ftr" sz="quarter" idx="11"/>
          </p:nvPr>
        </p:nvSpPr>
        <p:spPr bwMode="auto">
          <a:xfrm>
            <a:off x="3581400" y="6248400"/>
            <a:ext cx="2895600" cy="457200"/>
          </a:xfrm>
          <a:prstGeom prst="rect">
            <a:avLst/>
          </a:prstGeom>
          <a:ln>
            <a:miter lim="800000"/>
            <a:headEnd/>
            <a:tailEnd/>
          </a:ln>
        </p:spPr>
        <p:txBody>
          <a:bodyPr vert="horz" wrap="square" lIns="92075" tIns="46038" rIns="92075" bIns="46038" numCol="1" anchor="ctr" anchorCtr="0" compatLnSpc="1">
            <a:prstTxWarp prst="textNoShape">
              <a:avLst/>
            </a:prstTxWarp>
          </a:bodyPr>
          <a:lstStyle>
            <a:lvl1pPr algn="ctr">
              <a:defRPr sz="1400">
                <a:solidFill>
                  <a:srgbClr val="FFFFFF"/>
                </a:solidFill>
                <a:latin typeface="+mn-lt"/>
              </a:defRPr>
            </a:lvl1pPr>
          </a:lstStyle>
          <a:p>
            <a:pPr>
              <a:defRPr/>
            </a:pPr>
            <a:endParaRPr lang="en-US" altLang="zh-CN"/>
          </a:p>
        </p:txBody>
      </p:sp>
      <p:sp>
        <p:nvSpPr>
          <p:cNvPr id="38" name="Rectangle 38"/>
          <p:cNvSpPr>
            <a:spLocks noGrp="1" noChangeArrowheads="1"/>
          </p:cNvSpPr>
          <p:nvPr>
            <p:ph type="sldNum" sz="quarter" idx="12"/>
          </p:nvPr>
        </p:nvSpPr>
        <p:spPr bwMode="auto">
          <a:xfrm>
            <a:off x="7010400" y="6248400"/>
            <a:ext cx="1905000" cy="457200"/>
          </a:xfrm>
          <a:prstGeom prst="rect">
            <a:avLst/>
          </a:prstGeom>
          <a:ln>
            <a:miter lim="800000"/>
            <a:headEnd/>
            <a:tailEnd/>
          </a:ln>
        </p:spPr>
        <p:txBody>
          <a:bodyPr vert="horz" wrap="square" lIns="92075" tIns="46038" rIns="92075" bIns="46038" numCol="1" anchor="ctr" anchorCtr="0" compatLnSpc="1">
            <a:prstTxWarp prst="textNoShape">
              <a:avLst/>
            </a:prstTxWarp>
          </a:bodyPr>
          <a:lstStyle>
            <a:lvl1pPr algn="r">
              <a:defRPr sz="1400">
                <a:solidFill>
                  <a:srgbClr val="FFFFFF"/>
                </a:solidFill>
                <a:latin typeface="+mn-lt"/>
              </a:defRPr>
            </a:lvl1pPr>
          </a:lstStyle>
          <a:p>
            <a:pPr>
              <a:defRPr/>
            </a:pPr>
            <a:fld id="{923EF207-625F-4208-BE88-96098F771975}" type="slidenum">
              <a:rPr lang="en-US" altLang="zh-CN"/>
              <a:pPr>
                <a:defRPr/>
              </a:pPr>
              <a:t>‹#›</a:t>
            </a:fld>
            <a:endParaRPr lang="en-US" altLang="zh-C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74638"/>
            <a:ext cx="8229600" cy="5851525"/>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685800" cy="6854825"/>
            <a:chOff x="0" y="0"/>
            <a:chExt cx="684" cy="4318"/>
          </a:xfrm>
        </p:grpSpPr>
        <p:sp>
          <p:nvSpPr>
            <p:cNvPr id="3075"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zh-CN" altLang="en-US"/>
            </a:p>
          </p:txBody>
        </p:sp>
        <p:grpSp>
          <p:nvGrpSpPr>
            <p:cNvPr id="1064" name="Group 4"/>
            <p:cNvGrpSpPr>
              <a:grpSpLocks/>
            </p:cNvGrpSpPr>
            <p:nvPr/>
          </p:nvGrpSpPr>
          <p:grpSpPr bwMode="auto">
            <a:xfrm>
              <a:off x="48" y="102"/>
              <a:ext cx="96" cy="4128"/>
              <a:chOff x="48" y="102"/>
              <a:chExt cx="96" cy="4128"/>
            </a:xfrm>
          </p:grpSpPr>
          <p:sp>
            <p:nvSpPr>
              <p:cNvPr id="1065" name="Rectangle 5"/>
              <p:cNvSpPr>
                <a:spLocks noChangeArrowheads="1"/>
              </p:cNvSpPr>
              <p:nvPr/>
            </p:nvSpPr>
            <p:spPr bwMode="auto">
              <a:xfrm>
                <a:off x="48" y="1105"/>
                <a:ext cx="98" cy="97"/>
              </a:xfrm>
              <a:prstGeom prst="rect">
                <a:avLst/>
              </a:prstGeom>
              <a:solidFill>
                <a:schemeClr val="bg1">
                  <a:alpha val="50195"/>
                </a:schemeClr>
              </a:solidFill>
              <a:ln w="9525">
                <a:noFill/>
                <a:miter lim="800000"/>
                <a:headEnd/>
                <a:tailEnd/>
              </a:ln>
            </p:spPr>
            <p:txBody>
              <a:bodyPr wrap="none" anchor="ctr"/>
              <a:lstStyle/>
              <a:p>
                <a:pPr>
                  <a:defRPr/>
                </a:pPr>
                <a:endParaRPr lang="zh-CN" altLang="en-US"/>
              </a:p>
            </p:txBody>
          </p:sp>
          <p:sp>
            <p:nvSpPr>
              <p:cNvPr id="1066" name="Rectangle 6"/>
              <p:cNvSpPr>
                <a:spLocks noChangeArrowheads="1"/>
              </p:cNvSpPr>
              <p:nvPr/>
            </p:nvSpPr>
            <p:spPr bwMode="auto">
              <a:xfrm>
                <a:off x="48" y="1250"/>
                <a:ext cx="98" cy="96"/>
              </a:xfrm>
              <a:prstGeom prst="rect">
                <a:avLst/>
              </a:prstGeom>
              <a:solidFill>
                <a:schemeClr val="bg1">
                  <a:alpha val="50195"/>
                </a:schemeClr>
              </a:solidFill>
              <a:ln w="9525">
                <a:noFill/>
                <a:miter lim="800000"/>
                <a:headEnd/>
                <a:tailEnd/>
              </a:ln>
            </p:spPr>
            <p:txBody>
              <a:bodyPr wrap="none" anchor="ctr"/>
              <a:lstStyle/>
              <a:p>
                <a:pPr>
                  <a:defRPr/>
                </a:pPr>
                <a:endParaRPr lang="zh-CN" altLang="en-US"/>
              </a:p>
            </p:txBody>
          </p:sp>
          <p:sp>
            <p:nvSpPr>
              <p:cNvPr id="1067" name="Rectangle 7"/>
              <p:cNvSpPr>
                <a:spLocks noChangeArrowheads="1"/>
              </p:cNvSpPr>
              <p:nvPr/>
            </p:nvSpPr>
            <p:spPr bwMode="auto">
              <a:xfrm>
                <a:off x="48" y="1393"/>
                <a:ext cx="98" cy="97"/>
              </a:xfrm>
              <a:prstGeom prst="rect">
                <a:avLst/>
              </a:prstGeom>
              <a:solidFill>
                <a:schemeClr val="bg1">
                  <a:alpha val="50195"/>
                </a:schemeClr>
              </a:solidFill>
              <a:ln w="9525">
                <a:noFill/>
                <a:miter lim="800000"/>
                <a:headEnd/>
                <a:tailEnd/>
              </a:ln>
            </p:spPr>
            <p:txBody>
              <a:bodyPr wrap="none" anchor="ctr"/>
              <a:lstStyle/>
              <a:p>
                <a:pPr>
                  <a:defRPr/>
                </a:pPr>
                <a:endParaRPr lang="zh-CN" altLang="en-US"/>
              </a:p>
            </p:txBody>
          </p:sp>
          <p:sp>
            <p:nvSpPr>
              <p:cNvPr id="1068" name="Rectangle 8"/>
              <p:cNvSpPr>
                <a:spLocks noChangeArrowheads="1"/>
              </p:cNvSpPr>
              <p:nvPr/>
            </p:nvSpPr>
            <p:spPr bwMode="auto">
              <a:xfrm>
                <a:off x="48" y="1538"/>
                <a:ext cx="98" cy="96"/>
              </a:xfrm>
              <a:prstGeom prst="rect">
                <a:avLst/>
              </a:prstGeom>
              <a:solidFill>
                <a:schemeClr val="bg1">
                  <a:alpha val="50195"/>
                </a:schemeClr>
              </a:solidFill>
              <a:ln w="9525">
                <a:noFill/>
                <a:miter lim="800000"/>
                <a:headEnd/>
                <a:tailEnd/>
              </a:ln>
            </p:spPr>
            <p:txBody>
              <a:bodyPr wrap="none" anchor="ctr"/>
              <a:lstStyle/>
              <a:p>
                <a:pPr>
                  <a:defRPr/>
                </a:pPr>
                <a:endParaRPr lang="zh-CN" altLang="en-US"/>
              </a:p>
            </p:txBody>
          </p:sp>
          <p:sp>
            <p:nvSpPr>
              <p:cNvPr id="1069" name="Rectangle 9"/>
              <p:cNvSpPr>
                <a:spLocks noChangeArrowheads="1"/>
              </p:cNvSpPr>
              <p:nvPr/>
            </p:nvSpPr>
            <p:spPr bwMode="auto">
              <a:xfrm>
                <a:off x="48" y="1683"/>
                <a:ext cx="98" cy="95"/>
              </a:xfrm>
              <a:prstGeom prst="rect">
                <a:avLst/>
              </a:prstGeom>
              <a:solidFill>
                <a:schemeClr val="bg1">
                  <a:alpha val="50195"/>
                </a:schemeClr>
              </a:solidFill>
              <a:ln w="9525">
                <a:noFill/>
                <a:miter lim="800000"/>
                <a:headEnd/>
                <a:tailEnd/>
              </a:ln>
            </p:spPr>
            <p:txBody>
              <a:bodyPr wrap="none" anchor="ctr"/>
              <a:lstStyle/>
              <a:p>
                <a:pPr>
                  <a:defRPr/>
                </a:pPr>
                <a:endParaRPr lang="zh-CN" altLang="en-US"/>
              </a:p>
            </p:txBody>
          </p:sp>
          <p:sp>
            <p:nvSpPr>
              <p:cNvPr id="1070" name="Rectangle 10"/>
              <p:cNvSpPr>
                <a:spLocks noChangeArrowheads="1"/>
              </p:cNvSpPr>
              <p:nvPr/>
            </p:nvSpPr>
            <p:spPr bwMode="auto">
              <a:xfrm>
                <a:off x="48" y="1826"/>
                <a:ext cx="98" cy="97"/>
              </a:xfrm>
              <a:prstGeom prst="rect">
                <a:avLst/>
              </a:prstGeom>
              <a:solidFill>
                <a:schemeClr val="bg1">
                  <a:alpha val="50195"/>
                </a:schemeClr>
              </a:solidFill>
              <a:ln w="9525">
                <a:noFill/>
                <a:miter lim="800000"/>
                <a:headEnd/>
                <a:tailEnd/>
              </a:ln>
            </p:spPr>
            <p:txBody>
              <a:bodyPr wrap="none" anchor="ctr"/>
              <a:lstStyle/>
              <a:p>
                <a:pPr>
                  <a:defRPr/>
                </a:pPr>
                <a:endParaRPr lang="zh-CN" altLang="en-US"/>
              </a:p>
            </p:txBody>
          </p:sp>
          <p:sp>
            <p:nvSpPr>
              <p:cNvPr id="1071" name="Rectangle 11"/>
              <p:cNvSpPr>
                <a:spLocks noChangeArrowheads="1"/>
              </p:cNvSpPr>
              <p:nvPr/>
            </p:nvSpPr>
            <p:spPr bwMode="auto">
              <a:xfrm>
                <a:off x="48" y="1971"/>
                <a:ext cx="98" cy="96"/>
              </a:xfrm>
              <a:prstGeom prst="rect">
                <a:avLst/>
              </a:prstGeom>
              <a:solidFill>
                <a:schemeClr val="bg1">
                  <a:alpha val="50195"/>
                </a:schemeClr>
              </a:solidFill>
              <a:ln w="9525">
                <a:noFill/>
                <a:miter lim="800000"/>
                <a:headEnd/>
                <a:tailEnd/>
              </a:ln>
            </p:spPr>
            <p:txBody>
              <a:bodyPr wrap="none" anchor="ctr"/>
              <a:lstStyle/>
              <a:p>
                <a:pPr>
                  <a:defRPr/>
                </a:pPr>
                <a:endParaRPr lang="zh-CN" altLang="en-US"/>
              </a:p>
            </p:txBody>
          </p:sp>
          <p:sp>
            <p:nvSpPr>
              <p:cNvPr id="1072" name="Rectangle 12"/>
              <p:cNvSpPr>
                <a:spLocks noChangeArrowheads="1"/>
              </p:cNvSpPr>
              <p:nvPr/>
            </p:nvSpPr>
            <p:spPr bwMode="auto">
              <a:xfrm>
                <a:off x="48" y="2115"/>
                <a:ext cx="98" cy="96"/>
              </a:xfrm>
              <a:prstGeom prst="rect">
                <a:avLst/>
              </a:prstGeom>
              <a:solidFill>
                <a:schemeClr val="bg1">
                  <a:alpha val="50195"/>
                </a:schemeClr>
              </a:solidFill>
              <a:ln w="9525">
                <a:noFill/>
                <a:miter lim="800000"/>
                <a:headEnd/>
                <a:tailEnd/>
              </a:ln>
            </p:spPr>
            <p:txBody>
              <a:bodyPr wrap="none" anchor="ctr"/>
              <a:lstStyle/>
              <a:p>
                <a:pPr>
                  <a:defRPr/>
                </a:pPr>
                <a:endParaRPr lang="zh-CN" altLang="en-US"/>
              </a:p>
            </p:txBody>
          </p:sp>
          <p:sp>
            <p:nvSpPr>
              <p:cNvPr id="1073" name="Rectangle 13"/>
              <p:cNvSpPr>
                <a:spLocks noChangeArrowheads="1"/>
              </p:cNvSpPr>
              <p:nvPr/>
            </p:nvSpPr>
            <p:spPr bwMode="auto">
              <a:xfrm>
                <a:off x="48" y="2259"/>
                <a:ext cx="98" cy="96"/>
              </a:xfrm>
              <a:prstGeom prst="rect">
                <a:avLst/>
              </a:prstGeom>
              <a:solidFill>
                <a:schemeClr val="bg1">
                  <a:alpha val="50195"/>
                </a:schemeClr>
              </a:solidFill>
              <a:ln w="9525">
                <a:noFill/>
                <a:miter lim="800000"/>
                <a:headEnd/>
                <a:tailEnd/>
              </a:ln>
            </p:spPr>
            <p:txBody>
              <a:bodyPr wrap="none" anchor="ctr"/>
              <a:lstStyle/>
              <a:p>
                <a:pPr>
                  <a:defRPr/>
                </a:pPr>
                <a:endParaRPr lang="zh-CN" altLang="en-US"/>
              </a:p>
            </p:txBody>
          </p:sp>
          <p:sp>
            <p:nvSpPr>
              <p:cNvPr id="1074" name="Rectangle 14"/>
              <p:cNvSpPr>
                <a:spLocks noChangeArrowheads="1"/>
              </p:cNvSpPr>
              <p:nvPr/>
            </p:nvSpPr>
            <p:spPr bwMode="auto">
              <a:xfrm>
                <a:off x="48" y="2403"/>
                <a:ext cx="98" cy="97"/>
              </a:xfrm>
              <a:prstGeom prst="rect">
                <a:avLst/>
              </a:prstGeom>
              <a:solidFill>
                <a:schemeClr val="bg1">
                  <a:alpha val="50195"/>
                </a:schemeClr>
              </a:solidFill>
              <a:ln w="9525">
                <a:noFill/>
                <a:miter lim="800000"/>
                <a:headEnd/>
                <a:tailEnd/>
              </a:ln>
            </p:spPr>
            <p:txBody>
              <a:bodyPr wrap="none" anchor="ctr"/>
              <a:lstStyle/>
              <a:p>
                <a:pPr>
                  <a:defRPr/>
                </a:pPr>
                <a:endParaRPr lang="zh-CN" altLang="en-US"/>
              </a:p>
            </p:txBody>
          </p:sp>
          <p:sp>
            <p:nvSpPr>
              <p:cNvPr id="1075" name="Rectangle 15"/>
              <p:cNvSpPr>
                <a:spLocks noChangeArrowheads="1"/>
              </p:cNvSpPr>
              <p:nvPr/>
            </p:nvSpPr>
            <p:spPr bwMode="auto">
              <a:xfrm>
                <a:off x="48" y="2548"/>
                <a:ext cx="98" cy="95"/>
              </a:xfrm>
              <a:prstGeom prst="rect">
                <a:avLst/>
              </a:prstGeom>
              <a:solidFill>
                <a:schemeClr val="bg1">
                  <a:alpha val="50195"/>
                </a:schemeClr>
              </a:solidFill>
              <a:ln w="9525">
                <a:noFill/>
                <a:miter lim="800000"/>
                <a:headEnd/>
                <a:tailEnd/>
              </a:ln>
            </p:spPr>
            <p:txBody>
              <a:bodyPr wrap="none" anchor="ctr"/>
              <a:lstStyle/>
              <a:p>
                <a:pPr>
                  <a:defRPr/>
                </a:pPr>
                <a:endParaRPr lang="zh-CN" altLang="en-US"/>
              </a:p>
            </p:txBody>
          </p:sp>
          <p:sp>
            <p:nvSpPr>
              <p:cNvPr id="1076" name="Rectangle 16"/>
              <p:cNvSpPr>
                <a:spLocks noChangeArrowheads="1"/>
              </p:cNvSpPr>
              <p:nvPr/>
            </p:nvSpPr>
            <p:spPr bwMode="auto">
              <a:xfrm>
                <a:off x="48" y="2692"/>
                <a:ext cx="98" cy="96"/>
              </a:xfrm>
              <a:prstGeom prst="rect">
                <a:avLst/>
              </a:prstGeom>
              <a:solidFill>
                <a:schemeClr val="bg1">
                  <a:alpha val="50195"/>
                </a:schemeClr>
              </a:solidFill>
              <a:ln w="9525">
                <a:noFill/>
                <a:miter lim="800000"/>
                <a:headEnd/>
                <a:tailEnd/>
              </a:ln>
            </p:spPr>
            <p:txBody>
              <a:bodyPr wrap="none" anchor="ctr"/>
              <a:lstStyle/>
              <a:p>
                <a:pPr>
                  <a:defRPr/>
                </a:pPr>
                <a:endParaRPr lang="zh-CN" altLang="en-US"/>
              </a:p>
            </p:txBody>
          </p:sp>
          <p:sp>
            <p:nvSpPr>
              <p:cNvPr id="1077" name="Rectangle 17"/>
              <p:cNvSpPr>
                <a:spLocks noChangeArrowheads="1"/>
              </p:cNvSpPr>
              <p:nvPr/>
            </p:nvSpPr>
            <p:spPr bwMode="auto">
              <a:xfrm>
                <a:off x="48" y="2836"/>
                <a:ext cx="98" cy="97"/>
              </a:xfrm>
              <a:prstGeom prst="rect">
                <a:avLst/>
              </a:prstGeom>
              <a:solidFill>
                <a:schemeClr val="bg1">
                  <a:alpha val="50195"/>
                </a:schemeClr>
              </a:solidFill>
              <a:ln w="9525">
                <a:noFill/>
                <a:miter lim="800000"/>
                <a:headEnd/>
                <a:tailEnd/>
              </a:ln>
            </p:spPr>
            <p:txBody>
              <a:bodyPr wrap="none" anchor="ctr"/>
              <a:lstStyle/>
              <a:p>
                <a:pPr>
                  <a:defRPr/>
                </a:pPr>
                <a:endParaRPr lang="zh-CN" altLang="en-US"/>
              </a:p>
            </p:txBody>
          </p:sp>
          <p:sp>
            <p:nvSpPr>
              <p:cNvPr id="1078" name="Rectangle 18"/>
              <p:cNvSpPr>
                <a:spLocks noChangeArrowheads="1"/>
              </p:cNvSpPr>
              <p:nvPr/>
            </p:nvSpPr>
            <p:spPr bwMode="auto">
              <a:xfrm>
                <a:off x="48" y="2980"/>
                <a:ext cx="98" cy="96"/>
              </a:xfrm>
              <a:prstGeom prst="rect">
                <a:avLst/>
              </a:prstGeom>
              <a:solidFill>
                <a:schemeClr val="bg1">
                  <a:alpha val="50195"/>
                </a:schemeClr>
              </a:solidFill>
              <a:ln w="9525">
                <a:noFill/>
                <a:miter lim="800000"/>
                <a:headEnd/>
                <a:tailEnd/>
              </a:ln>
            </p:spPr>
            <p:txBody>
              <a:bodyPr wrap="none" anchor="ctr"/>
              <a:lstStyle/>
              <a:p>
                <a:pPr>
                  <a:defRPr/>
                </a:pPr>
                <a:endParaRPr lang="zh-CN" altLang="en-US"/>
              </a:p>
            </p:txBody>
          </p:sp>
          <p:sp>
            <p:nvSpPr>
              <p:cNvPr id="1079" name="Rectangle 19"/>
              <p:cNvSpPr>
                <a:spLocks noChangeArrowheads="1"/>
              </p:cNvSpPr>
              <p:nvPr/>
            </p:nvSpPr>
            <p:spPr bwMode="auto">
              <a:xfrm>
                <a:off x="48" y="3124"/>
                <a:ext cx="98" cy="97"/>
              </a:xfrm>
              <a:prstGeom prst="rect">
                <a:avLst/>
              </a:prstGeom>
              <a:solidFill>
                <a:schemeClr val="bg1">
                  <a:alpha val="50195"/>
                </a:schemeClr>
              </a:solidFill>
              <a:ln w="9525">
                <a:noFill/>
                <a:miter lim="800000"/>
                <a:headEnd/>
                <a:tailEnd/>
              </a:ln>
            </p:spPr>
            <p:txBody>
              <a:bodyPr wrap="none" anchor="ctr"/>
              <a:lstStyle/>
              <a:p>
                <a:pPr>
                  <a:defRPr/>
                </a:pPr>
                <a:endParaRPr lang="zh-CN" altLang="en-US"/>
              </a:p>
            </p:txBody>
          </p:sp>
          <p:sp>
            <p:nvSpPr>
              <p:cNvPr id="1080" name="Rectangle 20"/>
              <p:cNvSpPr>
                <a:spLocks noChangeArrowheads="1"/>
              </p:cNvSpPr>
              <p:nvPr/>
            </p:nvSpPr>
            <p:spPr bwMode="auto">
              <a:xfrm>
                <a:off x="48" y="3269"/>
                <a:ext cx="98" cy="95"/>
              </a:xfrm>
              <a:prstGeom prst="rect">
                <a:avLst/>
              </a:prstGeom>
              <a:solidFill>
                <a:schemeClr val="bg1">
                  <a:alpha val="50195"/>
                </a:schemeClr>
              </a:solidFill>
              <a:ln w="9525">
                <a:noFill/>
                <a:miter lim="800000"/>
                <a:headEnd/>
                <a:tailEnd/>
              </a:ln>
            </p:spPr>
            <p:txBody>
              <a:bodyPr wrap="none" anchor="ctr"/>
              <a:lstStyle/>
              <a:p>
                <a:pPr>
                  <a:defRPr/>
                </a:pPr>
                <a:endParaRPr lang="zh-CN" altLang="en-US"/>
              </a:p>
            </p:txBody>
          </p:sp>
          <p:sp>
            <p:nvSpPr>
              <p:cNvPr id="1081" name="Rectangle 21"/>
              <p:cNvSpPr>
                <a:spLocks noChangeArrowheads="1"/>
              </p:cNvSpPr>
              <p:nvPr/>
            </p:nvSpPr>
            <p:spPr bwMode="auto">
              <a:xfrm>
                <a:off x="48" y="3412"/>
                <a:ext cx="98" cy="97"/>
              </a:xfrm>
              <a:prstGeom prst="rect">
                <a:avLst/>
              </a:prstGeom>
              <a:solidFill>
                <a:schemeClr val="bg1">
                  <a:alpha val="50195"/>
                </a:schemeClr>
              </a:solidFill>
              <a:ln w="9525">
                <a:noFill/>
                <a:miter lim="800000"/>
                <a:headEnd/>
                <a:tailEnd/>
              </a:ln>
            </p:spPr>
            <p:txBody>
              <a:bodyPr wrap="none" anchor="ctr"/>
              <a:lstStyle/>
              <a:p>
                <a:pPr>
                  <a:defRPr/>
                </a:pPr>
                <a:endParaRPr lang="zh-CN" altLang="en-US"/>
              </a:p>
            </p:txBody>
          </p:sp>
          <p:sp>
            <p:nvSpPr>
              <p:cNvPr id="1082" name="Rectangle 22"/>
              <p:cNvSpPr>
                <a:spLocks noChangeArrowheads="1"/>
              </p:cNvSpPr>
              <p:nvPr/>
            </p:nvSpPr>
            <p:spPr bwMode="auto">
              <a:xfrm>
                <a:off x="48" y="3557"/>
                <a:ext cx="98" cy="96"/>
              </a:xfrm>
              <a:prstGeom prst="rect">
                <a:avLst/>
              </a:prstGeom>
              <a:solidFill>
                <a:schemeClr val="bg1">
                  <a:alpha val="50195"/>
                </a:schemeClr>
              </a:solidFill>
              <a:ln w="9525">
                <a:noFill/>
                <a:miter lim="800000"/>
                <a:headEnd/>
                <a:tailEnd/>
              </a:ln>
            </p:spPr>
            <p:txBody>
              <a:bodyPr wrap="none" anchor="ctr"/>
              <a:lstStyle/>
              <a:p>
                <a:pPr>
                  <a:defRPr/>
                </a:pPr>
                <a:endParaRPr lang="zh-CN" altLang="en-US"/>
              </a:p>
            </p:txBody>
          </p:sp>
          <p:sp>
            <p:nvSpPr>
              <p:cNvPr id="1083" name="Rectangle 23"/>
              <p:cNvSpPr>
                <a:spLocks noChangeArrowheads="1"/>
              </p:cNvSpPr>
              <p:nvPr/>
            </p:nvSpPr>
            <p:spPr bwMode="auto">
              <a:xfrm>
                <a:off x="48" y="3702"/>
                <a:ext cx="98" cy="95"/>
              </a:xfrm>
              <a:prstGeom prst="rect">
                <a:avLst/>
              </a:prstGeom>
              <a:solidFill>
                <a:schemeClr val="bg1">
                  <a:alpha val="50195"/>
                </a:schemeClr>
              </a:solidFill>
              <a:ln w="9525">
                <a:noFill/>
                <a:miter lim="800000"/>
                <a:headEnd/>
                <a:tailEnd/>
              </a:ln>
            </p:spPr>
            <p:txBody>
              <a:bodyPr wrap="none" anchor="ctr"/>
              <a:lstStyle/>
              <a:p>
                <a:pPr>
                  <a:defRPr/>
                </a:pPr>
                <a:endParaRPr lang="zh-CN" altLang="en-US"/>
              </a:p>
            </p:txBody>
          </p:sp>
          <p:sp>
            <p:nvSpPr>
              <p:cNvPr id="1084" name="Rectangle 24"/>
              <p:cNvSpPr>
                <a:spLocks noChangeArrowheads="1"/>
              </p:cNvSpPr>
              <p:nvPr/>
            </p:nvSpPr>
            <p:spPr bwMode="auto">
              <a:xfrm>
                <a:off x="48" y="3845"/>
                <a:ext cx="98" cy="97"/>
              </a:xfrm>
              <a:prstGeom prst="rect">
                <a:avLst/>
              </a:prstGeom>
              <a:solidFill>
                <a:schemeClr val="bg1">
                  <a:alpha val="50195"/>
                </a:schemeClr>
              </a:solidFill>
              <a:ln w="9525">
                <a:noFill/>
                <a:miter lim="800000"/>
                <a:headEnd/>
                <a:tailEnd/>
              </a:ln>
            </p:spPr>
            <p:txBody>
              <a:bodyPr wrap="none" anchor="ctr"/>
              <a:lstStyle/>
              <a:p>
                <a:pPr>
                  <a:defRPr/>
                </a:pPr>
                <a:endParaRPr lang="zh-CN" altLang="en-US"/>
              </a:p>
            </p:txBody>
          </p:sp>
          <p:sp>
            <p:nvSpPr>
              <p:cNvPr id="1085" name="Rectangle 25"/>
              <p:cNvSpPr>
                <a:spLocks noChangeArrowheads="1"/>
              </p:cNvSpPr>
              <p:nvPr/>
            </p:nvSpPr>
            <p:spPr bwMode="auto">
              <a:xfrm>
                <a:off x="48" y="3990"/>
                <a:ext cx="98" cy="96"/>
              </a:xfrm>
              <a:prstGeom prst="rect">
                <a:avLst/>
              </a:prstGeom>
              <a:solidFill>
                <a:schemeClr val="bg1">
                  <a:alpha val="50195"/>
                </a:schemeClr>
              </a:solidFill>
              <a:ln w="9525">
                <a:noFill/>
                <a:miter lim="800000"/>
                <a:headEnd/>
                <a:tailEnd/>
              </a:ln>
            </p:spPr>
            <p:txBody>
              <a:bodyPr wrap="none" anchor="ctr"/>
              <a:lstStyle/>
              <a:p>
                <a:pPr>
                  <a:defRPr/>
                </a:pPr>
                <a:endParaRPr lang="zh-CN" altLang="en-US"/>
              </a:p>
            </p:txBody>
          </p:sp>
          <p:sp>
            <p:nvSpPr>
              <p:cNvPr id="1086" name="Rectangle 26"/>
              <p:cNvSpPr>
                <a:spLocks noChangeArrowheads="1"/>
              </p:cNvSpPr>
              <p:nvPr/>
            </p:nvSpPr>
            <p:spPr bwMode="auto">
              <a:xfrm>
                <a:off x="48" y="4133"/>
                <a:ext cx="98" cy="97"/>
              </a:xfrm>
              <a:prstGeom prst="rect">
                <a:avLst/>
              </a:prstGeom>
              <a:solidFill>
                <a:schemeClr val="bg1">
                  <a:alpha val="50195"/>
                </a:schemeClr>
              </a:solidFill>
              <a:ln w="9525">
                <a:noFill/>
                <a:miter lim="800000"/>
                <a:headEnd/>
                <a:tailEnd/>
              </a:ln>
            </p:spPr>
            <p:txBody>
              <a:bodyPr wrap="none" anchor="ctr"/>
              <a:lstStyle/>
              <a:p>
                <a:pPr>
                  <a:defRPr/>
                </a:pPr>
                <a:endParaRPr lang="zh-CN" altLang="en-US"/>
              </a:p>
            </p:txBody>
          </p:sp>
          <p:sp>
            <p:nvSpPr>
              <p:cNvPr id="1087" name="Rectangle 27"/>
              <p:cNvSpPr>
                <a:spLocks noChangeArrowheads="1"/>
              </p:cNvSpPr>
              <p:nvPr/>
            </p:nvSpPr>
            <p:spPr bwMode="auto">
              <a:xfrm>
                <a:off x="48" y="102"/>
                <a:ext cx="98" cy="96"/>
              </a:xfrm>
              <a:prstGeom prst="rect">
                <a:avLst/>
              </a:prstGeom>
              <a:solidFill>
                <a:schemeClr val="bg1">
                  <a:alpha val="50195"/>
                </a:schemeClr>
              </a:solidFill>
              <a:ln w="9525">
                <a:noFill/>
                <a:miter lim="800000"/>
                <a:headEnd/>
                <a:tailEnd/>
              </a:ln>
            </p:spPr>
            <p:txBody>
              <a:bodyPr wrap="none" anchor="ctr"/>
              <a:lstStyle/>
              <a:p>
                <a:pPr>
                  <a:defRPr/>
                </a:pPr>
                <a:endParaRPr lang="zh-CN" altLang="en-US"/>
              </a:p>
            </p:txBody>
          </p:sp>
          <p:sp>
            <p:nvSpPr>
              <p:cNvPr id="1088" name="Rectangle 28"/>
              <p:cNvSpPr>
                <a:spLocks noChangeArrowheads="1"/>
              </p:cNvSpPr>
              <p:nvPr/>
            </p:nvSpPr>
            <p:spPr bwMode="auto">
              <a:xfrm>
                <a:off x="48" y="246"/>
                <a:ext cx="98" cy="96"/>
              </a:xfrm>
              <a:prstGeom prst="rect">
                <a:avLst/>
              </a:prstGeom>
              <a:solidFill>
                <a:schemeClr val="bg1">
                  <a:alpha val="50195"/>
                </a:schemeClr>
              </a:solidFill>
              <a:ln w="9525">
                <a:noFill/>
                <a:miter lim="800000"/>
                <a:headEnd/>
                <a:tailEnd/>
              </a:ln>
            </p:spPr>
            <p:txBody>
              <a:bodyPr wrap="none" anchor="ctr"/>
              <a:lstStyle/>
              <a:p>
                <a:pPr>
                  <a:defRPr/>
                </a:pPr>
                <a:endParaRPr lang="zh-CN" altLang="en-US"/>
              </a:p>
            </p:txBody>
          </p:sp>
          <p:sp>
            <p:nvSpPr>
              <p:cNvPr id="1089" name="Rectangle 29"/>
              <p:cNvSpPr>
                <a:spLocks noChangeArrowheads="1"/>
              </p:cNvSpPr>
              <p:nvPr/>
            </p:nvSpPr>
            <p:spPr bwMode="auto">
              <a:xfrm>
                <a:off x="48" y="391"/>
                <a:ext cx="98" cy="96"/>
              </a:xfrm>
              <a:prstGeom prst="rect">
                <a:avLst/>
              </a:prstGeom>
              <a:solidFill>
                <a:schemeClr val="bg1">
                  <a:alpha val="50195"/>
                </a:schemeClr>
              </a:solidFill>
              <a:ln w="9525">
                <a:noFill/>
                <a:miter lim="800000"/>
                <a:headEnd/>
                <a:tailEnd/>
              </a:ln>
            </p:spPr>
            <p:txBody>
              <a:bodyPr wrap="none" anchor="ctr"/>
              <a:lstStyle/>
              <a:p>
                <a:pPr>
                  <a:defRPr/>
                </a:pPr>
                <a:endParaRPr lang="zh-CN" altLang="en-US"/>
              </a:p>
            </p:txBody>
          </p:sp>
          <p:sp>
            <p:nvSpPr>
              <p:cNvPr id="1090" name="Rectangle 30"/>
              <p:cNvSpPr>
                <a:spLocks noChangeArrowheads="1"/>
              </p:cNvSpPr>
              <p:nvPr/>
            </p:nvSpPr>
            <p:spPr bwMode="auto">
              <a:xfrm>
                <a:off x="48" y="535"/>
                <a:ext cx="98" cy="95"/>
              </a:xfrm>
              <a:prstGeom prst="rect">
                <a:avLst/>
              </a:prstGeom>
              <a:solidFill>
                <a:schemeClr val="bg1">
                  <a:alpha val="50195"/>
                </a:schemeClr>
              </a:solidFill>
              <a:ln w="9525">
                <a:noFill/>
                <a:miter lim="800000"/>
                <a:headEnd/>
                <a:tailEnd/>
              </a:ln>
            </p:spPr>
            <p:txBody>
              <a:bodyPr wrap="none" anchor="ctr"/>
              <a:lstStyle/>
              <a:p>
                <a:pPr>
                  <a:defRPr/>
                </a:pPr>
                <a:endParaRPr lang="zh-CN" altLang="en-US"/>
              </a:p>
            </p:txBody>
          </p:sp>
          <p:sp>
            <p:nvSpPr>
              <p:cNvPr id="1091" name="Rectangle 31"/>
              <p:cNvSpPr>
                <a:spLocks noChangeArrowheads="1"/>
              </p:cNvSpPr>
              <p:nvPr/>
            </p:nvSpPr>
            <p:spPr bwMode="auto">
              <a:xfrm>
                <a:off x="48" y="679"/>
                <a:ext cx="98" cy="96"/>
              </a:xfrm>
              <a:prstGeom prst="rect">
                <a:avLst/>
              </a:prstGeom>
              <a:solidFill>
                <a:schemeClr val="bg1">
                  <a:alpha val="50195"/>
                </a:schemeClr>
              </a:solidFill>
              <a:ln w="9525">
                <a:noFill/>
                <a:miter lim="800000"/>
                <a:headEnd/>
                <a:tailEnd/>
              </a:ln>
            </p:spPr>
            <p:txBody>
              <a:bodyPr wrap="none" anchor="ctr"/>
              <a:lstStyle/>
              <a:p>
                <a:pPr>
                  <a:defRPr/>
                </a:pPr>
                <a:endParaRPr lang="zh-CN" altLang="en-US"/>
              </a:p>
            </p:txBody>
          </p:sp>
          <p:sp>
            <p:nvSpPr>
              <p:cNvPr id="1092" name="Rectangle 32"/>
              <p:cNvSpPr>
                <a:spLocks noChangeArrowheads="1"/>
              </p:cNvSpPr>
              <p:nvPr/>
            </p:nvSpPr>
            <p:spPr bwMode="auto">
              <a:xfrm>
                <a:off x="48" y="823"/>
                <a:ext cx="98" cy="97"/>
              </a:xfrm>
              <a:prstGeom prst="rect">
                <a:avLst/>
              </a:prstGeom>
              <a:solidFill>
                <a:schemeClr val="bg1">
                  <a:alpha val="50195"/>
                </a:schemeClr>
              </a:solidFill>
              <a:ln w="9525">
                <a:noFill/>
                <a:miter lim="800000"/>
                <a:headEnd/>
                <a:tailEnd/>
              </a:ln>
            </p:spPr>
            <p:txBody>
              <a:bodyPr wrap="none" anchor="ctr"/>
              <a:lstStyle/>
              <a:p>
                <a:pPr>
                  <a:defRPr/>
                </a:pPr>
                <a:endParaRPr lang="zh-CN" altLang="en-US"/>
              </a:p>
            </p:txBody>
          </p:sp>
          <p:sp>
            <p:nvSpPr>
              <p:cNvPr id="1093" name="Rectangle 33"/>
              <p:cNvSpPr>
                <a:spLocks noChangeArrowheads="1"/>
              </p:cNvSpPr>
              <p:nvPr/>
            </p:nvSpPr>
            <p:spPr bwMode="auto">
              <a:xfrm>
                <a:off x="48" y="968"/>
                <a:ext cx="98" cy="95"/>
              </a:xfrm>
              <a:prstGeom prst="rect">
                <a:avLst/>
              </a:prstGeom>
              <a:solidFill>
                <a:schemeClr val="bg1">
                  <a:alpha val="50195"/>
                </a:schemeClr>
              </a:solidFill>
              <a:ln w="9525">
                <a:noFill/>
                <a:miter lim="800000"/>
                <a:headEnd/>
                <a:tailEnd/>
              </a:ln>
            </p:spPr>
            <p:txBody>
              <a:bodyPr wrap="none" anchor="ctr"/>
              <a:lstStyle/>
              <a:p>
                <a:pPr>
                  <a:defRPr/>
                </a:pPr>
                <a:endParaRPr lang="zh-CN" altLang="en-US"/>
              </a:p>
            </p:txBody>
          </p:sp>
        </p:grpSp>
      </p:grpSp>
      <p:grpSp>
        <p:nvGrpSpPr>
          <p:cNvPr id="1027" name="Group 34"/>
          <p:cNvGrpSpPr>
            <a:grpSpLocks/>
          </p:cNvGrpSpPr>
          <p:nvPr/>
        </p:nvGrpSpPr>
        <p:grpSpPr bwMode="auto">
          <a:xfrm>
            <a:off x="0" y="0"/>
            <a:ext cx="685800" cy="6854825"/>
            <a:chOff x="0" y="0"/>
            <a:chExt cx="684" cy="4318"/>
          </a:xfrm>
        </p:grpSpPr>
        <p:sp>
          <p:nvSpPr>
            <p:cNvPr id="3107" name="Rectangle 35"/>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zh-CN" altLang="en-US"/>
            </a:p>
          </p:txBody>
        </p:sp>
        <p:grpSp>
          <p:nvGrpSpPr>
            <p:cNvPr id="1033" name="Group 36"/>
            <p:cNvGrpSpPr>
              <a:grpSpLocks/>
            </p:cNvGrpSpPr>
            <p:nvPr/>
          </p:nvGrpSpPr>
          <p:grpSpPr bwMode="auto">
            <a:xfrm>
              <a:off x="48" y="102"/>
              <a:ext cx="96" cy="4128"/>
              <a:chOff x="48" y="102"/>
              <a:chExt cx="96" cy="4128"/>
            </a:xfrm>
          </p:grpSpPr>
          <p:sp>
            <p:nvSpPr>
              <p:cNvPr id="1034" name="Rectangle 37"/>
              <p:cNvSpPr>
                <a:spLocks noChangeArrowheads="1"/>
              </p:cNvSpPr>
              <p:nvPr/>
            </p:nvSpPr>
            <p:spPr bwMode="auto">
              <a:xfrm>
                <a:off x="48" y="1105"/>
                <a:ext cx="98" cy="97"/>
              </a:xfrm>
              <a:prstGeom prst="rect">
                <a:avLst/>
              </a:prstGeom>
              <a:solidFill>
                <a:schemeClr val="bg1">
                  <a:alpha val="50195"/>
                </a:schemeClr>
              </a:solidFill>
              <a:ln w="9525">
                <a:noFill/>
                <a:miter lim="800000"/>
                <a:headEnd/>
                <a:tailEnd/>
              </a:ln>
            </p:spPr>
            <p:txBody>
              <a:bodyPr wrap="none" anchor="ctr"/>
              <a:lstStyle/>
              <a:p>
                <a:pPr>
                  <a:defRPr/>
                </a:pPr>
                <a:endParaRPr lang="zh-CN" altLang="en-US"/>
              </a:p>
            </p:txBody>
          </p:sp>
          <p:sp>
            <p:nvSpPr>
              <p:cNvPr id="1035" name="Rectangle 38"/>
              <p:cNvSpPr>
                <a:spLocks noChangeArrowheads="1"/>
              </p:cNvSpPr>
              <p:nvPr/>
            </p:nvSpPr>
            <p:spPr bwMode="auto">
              <a:xfrm>
                <a:off x="48" y="1250"/>
                <a:ext cx="98" cy="96"/>
              </a:xfrm>
              <a:prstGeom prst="rect">
                <a:avLst/>
              </a:prstGeom>
              <a:solidFill>
                <a:schemeClr val="bg1">
                  <a:alpha val="50195"/>
                </a:schemeClr>
              </a:solidFill>
              <a:ln w="9525">
                <a:noFill/>
                <a:miter lim="800000"/>
                <a:headEnd/>
                <a:tailEnd/>
              </a:ln>
            </p:spPr>
            <p:txBody>
              <a:bodyPr wrap="none" anchor="ctr"/>
              <a:lstStyle/>
              <a:p>
                <a:pPr>
                  <a:defRPr/>
                </a:pPr>
                <a:endParaRPr lang="zh-CN" altLang="en-US"/>
              </a:p>
            </p:txBody>
          </p:sp>
          <p:sp>
            <p:nvSpPr>
              <p:cNvPr id="1036" name="Rectangle 39"/>
              <p:cNvSpPr>
                <a:spLocks noChangeArrowheads="1"/>
              </p:cNvSpPr>
              <p:nvPr/>
            </p:nvSpPr>
            <p:spPr bwMode="auto">
              <a:xfrm>
                <a:off x="48" y="1393"/>
                <a:ext cx="98" cy="97"/>
              </a:xfrm>
              <a:prstGeom prst="rect">
                <a:avLst/>
              </a:prstGeom>
              <a:solidFill>
                <a:schemeClr val="bg1">
                  <a:alpha val="50195"/>
                </a:schemeClr>
              </a:solidFill>
              <a:ln w="9525">
                <a:noFill/>
                <a:miter lim="800000"/>
                <a:headEnd/>
                <a:tailEnd/>
              </a:ln>
            </p:spPr>
            <p:txBody>
              <a:bodyPr wrap="none" anchor="ctr"/>
              <a:lstStyle/>
              <a:p>
                <a:pPr>
                  <a:defRPr/>
                </a:pPr>
                <a:endParaRPr lang="zh-CN" altLang="en-US"/>
              </a:p>
            </p:txBody>
          </p:sp>
          <p:sp>
            <p:nvSpPr>
              <p:cNvPr id="1037" name="Rectangle 40"/>
              <p:cNvSpPr>
                <a:spLocks noChangeArrowheads="1"/>
              </p:cNvSpPr>
              <p:nvPr/>
            </p:nvSpPr>
            <p:spPr bwMode="auto">
              <a:xfrm>
                <a:off x="48" y="1538"/>
                <a:ext cx="98" cy="96"/>
              </a:xfrm>
              <a:prstGeom prst="rect">
                <a:avLst/>
              </a:prstGeom>
              <a:solidFill>
                <a:schemeClr val="bg1">
                  <a:alpha val="50195"/>
                </a:schemeClr>
              </a:solidFill>
              <a:ln w="9525">
                <a:noFill/>
                <a:miter lim="800000"/>
                <a:headEnd/>
                <a:tailEnd/>
              </a:ln>
            </p:spPr>
            <p:txBody>
              <a:bodyPr wrap="none" anchor="ctr"/>
              <a:lstStyle/>
              <a:p>
                <a:pPr>
                  <a:defRPr/>
                </a:pPr>
                <a:endParaRPr lang="zh-CN" altLang="en-US"/>
              </a:p>
            </p:txBody>
          </p:sp>
          <p:sp>
            <p:nvSpPr>
              <p:cNvPr id="1038" name="Rectangle 41"/>
              <p:cNvSpPr>
                <a:spLocks noChangeArrowheads="1"/>
              </p:cNvSpPr>
              <p:nvPr/>
            </p:nvSpPr>
            <p:spPr bwMode="auto">
              <a:xfrm>
                <a:off x="48" y="1683"/>
                <a:ext cx="98" cy="95"/>
              </a:xfrm>
              <a:prstGeom prst="rect">
                <a:avLst/>
              </a:prstGeom>
              <a:solidFill>
                <a:schemeClr val="bg1">
                  <a:alpha val="50195"/>
                </a:schemeClr>
              </a:solidFill>
              <a:ln w="9525">
                <a:noFill/>
                <a:miter lim="800000"/>
                <a:headEnd/>
                <a:tailEnd/>
              </a:ln>
            </p:spPr>
            <p:txBody>
              <a:bodyPr wrap="none" anchor="ctr"/>
              <a:lstStyle/>
              <a:p>
                <a:pPr>
                  <a:defRPr/>
                </a:pPr>
                <a:endParaRPr lang="zh-CN" altLang="en-US"/>
              </a:p>
            </p:txBody>
          </p:sp>
          <p:sp>
            <p:nvSpPr>
              <p:cNvPr id="1039" name="Rectangle 42"/>
              <p:cNvSpPr>
                <a:spLocks noChangeArrowheads="1"/>
              </p:cNvSpPr>
              <p:nvPr/>
            </p:nvSpPr>
            <p:spPr bwMode="auto">
              <a:xfrm>
                <a:off x="48" y="1826"/>
                <a:ext cx="98" cy="97"/>
              </a:xfrm>
              <a:prstGeom prst="rect">
                <a:avLst/>
              </a:prstGeom>
              <a:solidFill>
                <a:schemeClr val="bg1">
                  <a:alpha val="50195"/>
                </a:schemeClr>
              </a:solidFill>
              <a:ln w="9525">
                <a:noFill/>
                <a:miter lim="800000"/>
                <a:headEnd/>
                <a:tailEnd/>
              </a:ln>
            </p:spPr>
            <p:txBody>
              <a:bodyPr wrap="none" anchor="ctr"/>
              <a:lstStyle/>
              <a:p>
                <a:pPr>
                  <a:defRPr/>
                </a:pPr>
                <a:endParaRPr lang="zh-CN" altLang="en-US"/>
              </a:p>
            </p:txBody>
          </p:sp>
          <p:sp>
            <p:nvSpPr>
              <p:cNvPr id="1040" name="Rectangle 43"/>
              <p:cNvSpPr>
                <a:spLocks noChangeArrowheads="1"/>
              </p:cNvSpPr>
              <p:nvPr/>
            </p:nvSpPr>
            <p:spPr bwMode="auto">
              <a:xfrm>
                <a:off x="48" y="1971"/>
                <a:ext cx="98" cy="96"/>
              </a:xfrm>
              <a:prstGeom prst="rect">
                <a:avLst/>
              </a:prstGeom>
              <a:solidFill>
                <a:schemeClr val="bg1">
                  <a:alpha val="50195"/>
                </a:schemeClr>
              </a:solidFill>
              <a:ln w="9525">
                <a:noFill/>
                <a:miter lim="800000"/>
                <a:headEnd/>
                <a:tailEnd/>
              </a:ln>
            </p:spPr>
            <p:txBody>
              <a:bodyPr wrap="none" anchor="ctr"/>
              <a:lstStyle/>
              <a:p>
                <a:pPr>
                  <a:defRPr/>
                </a:pPr>
                <a:endParaRPr lang="zh-CN" altLang="en-US"/>
              </a:p>
            </p:txBody>
          </p:sp>
          <p:sp>
            <p:nvSpPr>
              <p:cNvPr id="1041" name="Rectangle 44"/>
              <p:cNvSpPr>
                <a:spLocks noChangeArrowheads="1"/>
              </p:cNvSpPr>
              <p:nvPr/>
            </p:nvSpPr>
            <p:spPr bwMode="auto">
              <a:xfrm>
                <a:off x="48" y="2115"/>
                <a:ext cx="98" cy="96"/>
              </a:xfrm>
              <a:prstGeom prst="rect">
                <a:avLst/>
              </a:prstGeom>
              <a:solidFill>
                <a:schemeClr val="bg1">
                  <a:alpha val="50195"/>
                </a:schemeClr>
              </a:solidFill>
              <a:ln w="9525">
                <a:noFill/>
                <a:miter lim="800000"/>
                <a:headEnd/>
                <a:tailEnd/>
              </a:ln>
            </p:spPr>
            <p:txBody>
              <a:bodyPr wrap="none" anchor="ctr"/>
              <a:lstStyle/>
              <a:p>
                <a:pPr>
                  <a:defRPr/>
                </a:pPr>
                <a:endParaRPr lang="zh-CN" altLang="en-US"/>
              </a:p>
            </p:txBody>
          </p:sp>
          <p:sp>
            <p:nvSpPr>
              <p:cNvPr id="1042" name="Rectangle 45"/>
              <p:cNvSpPr>
                <a:spLocks noChangeArrowheads="1"/>
              </p:cNvSpPr>
              <p:nvPr/>
            </p:nvSpPr>
            <p:spPr bwMode="auto">
              <a:xfrm>
                <a:off x="48" y="2259"/>
                <a:ext cx="98" cy="96"/>
              </a:xfrm>
              <a:prstGeom prst="rect">
                <a:avLst/>
              </a:prstGeom>
              <a:solidFill>
                <a:schemeClr val="bg1">
                  <a:alpha val="50195"/>
                </a:schemeClr>
              </a:solidFill>
              <a:ln w="9525">
                <a:noFill/>
                <a:miter lim="800000"/>
                <a:headEnd/>
                <a:tailEnd/>
              </a:ln>
            </p:spPr>
            <p:txBody>
              <a:bodyPr wrap="none" anchor="ctr"/>
              <a:lstStyle/>
              <a:p>
                <a:pPr>
                  <a:defRPr/>
                </a:pPr>
                <a:endParaRPr lang="zh-CN" altLang="en-US"/>
              </a:p>
            </p:txBody>
          </p:sp>
          <p:sp>
            <p:nvSpPr>
              <p:cNvPr id="1043" name="Rectangle 46"/>
              <p:cNvSpPr>
                <a:spLocks noChangeArrowheads="1"/>
              </p:cNvSpPr>
              <p:nvPr/>
            </p:nvSpPr>
            <p:spPr bwMode="auto">
              <a:xfrm>
                <a:off x="48" y="2403"/>
                <a:ext cx="98" cy="97"/>
              </a:xfrm>
              <a:prstGeom prst="rect">
                <a:avLst/>
              </a:prstGeom>
              <a:solidFill>
                <a:schemeClr val="bg1">
                  <a:alpha val="50195"/>
                </a:schemeClr>
              </a:solidFill>
              <a:ln w="9525">
                <a:noFill/>
                <a:miter lim="800000"/>
                <a:headEnd/>
                <a:tailEnd/>
              </a:ln>
            </p:spPr>
            <p:txBody>
              <a:bodyPr wrap="none" anchor="ctr"/>
              <a:lstStyle/>
              <a:p>
                <a:pPr>
                  <a:defRPr/>
                </a:pPr>
                <a:endParaRPr lang="zh-CN" altLang="en-US"/>
              </a:p>
            </p:txBody>
          </p:sp>
          <p:sp>
            <p:nvSpPr>
              <p:cNvPr id="1044" name="Rectangle 47"/>
              <p:cNvSpPr>
                <a:spLocks noChangeArrowheads="1"/>
              </p:cNvSpPr>
              <p:nvPr/>
            </p:nvSpPr>
            <p:spPr bwMode="auto">
              <a:xfrm>
                <a:off x="48" y="2548"/>
                <a:ext cx="98" cy="95"/>
              </a:xfrm>
              <a:prstGeom prst="rect">
                <a:avLst/>
              </a:prstGeom>
              <a:solidFill>
                <a:schemeClr val="bg1">
                  <a:alpha val="50195"/>
                </a:schemeClr>
              </a:solidFill>
              <a:ln w="9525">
                <a:noFill/>
                <a:miter lim="800000"/>
                <a:headEnd/>
                <a:tailEnd/>
              </a:ln>
            </p:spPr>
            <p:txBody>
              <a:bodyPr wrap="none" anchor="ctr"/>
              <a:lstStyle/>
              <a:p>
                <a:pPr>
                  <a:defRPr/>
                </a:pPr>
                <a:endParaRPr lang="zh-CN" altLang="en-US"/>
              </a:p>
            </p:txBody>
          </p:sp>
          <p:sp>
            <p:nvSpPr>
              <p:cNvPr id="1045" name="Rectangle 48"/>
              <p:cNvSpPr>
                <a:spLocks noChangeArrowheads="1"/>
              </p:cNvSpPr>
              <p:nvPr/>
            </p:nvSpPr>
            <p:spPr bwMode="auto">
              <a:xfrm>
                <a:off x="48" y="2692"/>
                <a:ext cx="98" cy="96"/>
              </a:xfrm>
              <a:prstGeom prst="rect">
                <a:avLst/>
              </a:prstGeom>
              <a:solidFill>
                <a:schemeClr val="bg1">
                  <a:alpha val="50195"/>
                </a:schemeClr>
              </a:solidFill>
              <a:ln w="9525">
                <a:noFill/>
                <a:miter lim="800000"/>
                <a:headEnd/>
                <a:tailEnd/>
              </a:ln>
            </p:spPr>
            <p:txBody>
              <a:bodyPr wrap="none" anchor="ctr"/>
              <a:lstStyle/>
              <a:p>
                <a:pPr>
                  <a:defRPr/>
                </a:pPr>
                <a:endParaRPr lang="zh-CN" altLang="en-US"/>
              </a:p>
            </p:txBody>
          </p:sp>
          <p:sp>
            <p:nvSpPr>
              <p:cNvPr id="1046" name="Rectangle 49"/>
              <p:cNvSpPr>
                <a:spLocks noChangeArrowheads="1"/>
              </p:cNvSpPr>
              <p:nvPr/>
            </p:nvSpPr>
            <p:spPr bwMode="auto">
              <a:xfrm>
                <a:off x="48" y="2836"/>
                <a:ext cx="98" cy="97"/>
              </a:xfrm>
              <a:prstGeom prst="rect">
                <a:avLst/>
              </a:prstGeom>
              <a:solidFill>
                <a:schemeClr val="bg1">
                  <a:alpha val="50195"/>
                </a:schemeClr>
              </a:solidFill>
              <a:ln w="9525">
                <a:noFill/>
                <a:miter lim="800000"/>
                <a:headEnd/>
                <a:tailEnd/>
              </a:ln>
            </p:spPr>
            <p:txBody>
              <a:bodyPr wrap="none" anchor="ctr"/>
              <a:lstStyle/>
              <a:p>
                <a:pPr>
                  <a:defRPr/>
                </a:pPr>
                <a:endParaRPr lang="zh-CN" altLang="en-US"/>
              </a:p>
            </p:txBody>
          </p:sp>
          <p:sp>
            <p:nvSpPr>
              <p:cNvPr id="1047" name="Rectangle 50"/>
              <p:cNvSpPr>
                <a:spLocks noChangeArrowheads="1"/>
              </p:cNvSpPr>
              <p:nvPr/>
            </p:nvSpPr>
            <p:spPr bwMode="auto">
              <a:xfrm>
                <a:off x="48" y="2980"/>
                <a:ext cx="98" cy="96"/>
              </a:xfrm>
              <a:prstGeom prst="rect">
                <a:avLst/>
              </a:prstGeom>
              <a:solidFill>
                <a:schemeClr val="bg1">
                  <a:alpha val="50195"/>
                </a:schemeClr>
              </a:solidFill>
              <a:ln w="9525">
                <a:noFill/>
                <a:miter lim="800000"/>
                <a:headEnd/>
                <a:tailEnd/>
              </a:ln>
            </p:spPr>
            <p:txBody>
              <a:bodyPr wrap="none" anchor="ctr"/>
              <a:lstStyle/>
              <a:p>
                <a:pPr>
                  <a:defRPr/>
                </a:pPr>
                <a:endParaRPr lang="zh-CN" altLang="en-US"/>
              </a:p>
            </p:txBody>
          </p:sp>
          <p:sp>
            <p:nvSpPr>
              <p:cNvPr id="1048" name="Rectangle 51"/>
              <p:cNvSpPr>
                <a:spLocks noChangeArrowheads="1"/>
              </p:cNvSpPr>
              <p:nvPr/>
            </p:nvSpPr>
            <p:spPr bwMode="auto">
              <a:xfrm>
                <a:off x="48" y="3124"/>
                <a:ext cx="98" cy="97"/>
              </a:xfrm>
              <a:prstGeom prst="rect">
                <a:avLst/>
              </a:prstGeom>
              <a:solidFill>
                <a:schemeClr val="bg1">
                  <a:alpha val="50195"/>
                </a:schemeClr>
              </a:solidFill>
              <a:ln w="9525">
                <a:noFill/>
                <a:miter lim="800000"/>
                <a:headEnd/>
                <a:tailEnd/>
              </a:ln>
            </p:spPr>
            <p:txBody>
              <a:bodyPr wrap="none" anchor="ctr"/>
              <a:lstStyle/>
              <a:p>
                <a:pPr>
                  <a:defRPr/>
                </a:pPr>
                <a:endParaRPr lang="zh-CN" altLang="en-US"/>
              </a:p>
            </p:txBody>
          </p:sp>
          <p:sp>
            <p:nvSpPr>
              <p:cNvPr id="1049" name="Rectangle 52"/>
              <p:cNvSpPr>
                <a:spLocks noChangeArrowheads="1"/>
              </p:cNvSpPr>
              <p:nvPr/>
            </p:nvSpPr>
            <p:spPr bwMode="auto">
              <a:xfrm>
                <a:off x="48" y="3269"/>
                <a:ext cx="98" cy="95"/>
              </a:xfrm>
              <a:prstGeom prst="rect">
                <a:avLst/>
              </a:prstGeom>
              <a:solidFill>
                <a:schemeClr val="bg1">
                  <a:alpha val="50195"/>
                </a:schemeClr>
              </a:solidFill>
              <a:ln w="9525">
                <a:noFill/>
                <a:miter lim="800000"/>
                <a:headEnd/>
                <a:tailEnd/>
              </a:ln>
            </p:spPr>
            <p:txBody>
              <a:bodyPr wrap="none" anchor="ctr"/>
              <a:lstStyle/>
              <a:p>
                <a:pPr>
                  <a:defRPr/>
                </a:pPr>
                <a:endParaRPr lang="zh-CN" altLang="en-US"/>
              </a:p>
            </p:txBody>
          </p:sp>
          <p:sp>
            <p:nvSpPr>
              <p:cNvPr id="1050" name="Rectangle 53"/>
              <p:cNvSpPr>
                <a:spLocks noChangeArrowheads="1"/>
              </p:cNvSpPr>
              <p:nvPr/>
            </p:nvSpPr>
            <p:spPr bwMode="auto">
              <a:xfrm>
                <a:off x="48" y="3412"/>
                <a:ext cx="98" cy="97"/>
              </a:xfrm>
              <a:prstGeom prst="rect">
                <a:avLst/>
              </a:prstGeom>
              <a:solidFill>
                <a:schemeClr val="bg1">
                  <a:alpha val="50195"/>
                </a:schemeClr>
              </a:solidFill>
              <a:ln w="9525">
                <a:noFill/>
                <a:miter lim="800000"/>
                <a:headEnd/>
                <a:tailEnd/>
              </a:ln>
            </p:spPr>
            <p:txBody>
              <a:bodyPr wrap="none" anchor="ctr"/>
              <a:lstStyle/>
              <a:p>
                <a:pPr>
                  <a:defRPr/>
                </a:pPr>
                <a:endParaRPr lang="zh-CN" altLang="en-US"/>
              </a:p>
            </p:txBody>
          </p:sp>
          <p:sp>
            <p:nvSpPr>
              <p:cNvPr id="1051" name="Rectangle 54"/>
              <p:cNvSpPr>
                <a:spLocks noChangeArrowheads="1"/>
              </p:cNvSpPr>
              <p:nvPr/>
            </p:nvSpPr>
            <p:spPr bwMode="auto">
              <a:xfrm>
                <a:off x="48" y="3557"/>
                <a:ext cx="98" cy="96"/>
              </a:xfrm>
              <a:prstGeom prst="rect">
                <a:avLst/>
              </a:prstGeom>
              <a:solidFill>
                <a:schemeClr val="bg1">
                  <a:alpha val="50195"/>
                </a:schemeClr>
              </a:solidFill>
              <a:ln w="9525">
                <a:noFill/>
                <a:miter lim="800000"/>
                <a:headEnd/>
                <a:tailEnd/>
              </a:ln>
            </p:spPr>
            <p:txBody>
              <a:bodyPr wrap="none" anchor="ctr"/>
              <a:lstStyle/>
              <a:p>
                <a:pPr>
                  <a:defRPr/>
                </a:pPr>
                <a:endParaRPr lang="zh-CN" altLang="en-US"/>
              </a:p>
            </p:txBody>
          </p:sp>
          <p:sp>
            <p:nvSpPr>
              <p:cNvPr id="1052" name="Rectangle 55"/>
              <p:cNvSpPr>
                <a:spLocks noChangeArrowheads="1"/>
              </p:cNvSpPr>
              <p:nvPr/>
            </p:nvSpPr>
            <p:spPr bwMode="auto">
              <a:xfrm>
                <a:off x="48" y="3702"/>
                <a:ext cx="98" cy="95"/>
              </a:xfrm>
              <a:prstGeom prst="rect">
                <a:avLst/>
              </a:prstGeom>
              <a:solidFill>
                <a:schemeClr val="bg1">
                  <a:alpha val="50195"/>
                </a:schemeClr>
              </a:solidFill>
              <a:ln w="9525">
                <a:noFill/>
                <a:miter lim="800000"/>
                <a:headEnd/>
                <a:tailEnd/>
              </a:ln>
            </p:spPr>
            <p:txBody>
              <a:bodyPr wrap="none" anchor="ctr"/>
              <a:lstStyle/>
              <a:p>
                <a:pPr>
                  <a:defRPr/>
                </a:pPr>
                <a:endParaRPr lang="zh-CN" altLang="en-US"/>
              </a:p>
            </p:txBody>
          </p:sp>
          <p:sp>
            <p:nvSpPr>
              <p:cNvPr id="1053" name="Rectangle 56"/>
              <p:cNvSpPr>
                <a:spLocks noChangeArrowheads="1"/>
              </p:cNvSpPr>
              <p:nvPr/>
            </p:nvSpPr>
            <p:spPr bwMode="auto">
              <a:xfrm>
                <a:off x="48" y="3845"/>
                <a:ext cx="98" cy="97"/>
              </a:xfrm>
              <a:prstGeom prst="rect">
                <a:avLst/>
              </a:prstGeom>
              <a:solidFill>
                <a:schemeClr val="bg1">
                  <a:alpha val="50195"/>
                </a:schemeClr>
              </a:solidFill>
              <a:ln w="9525">
                <a:noFill/>
                <a:miter lim="800000"/>
                <a:headEnd/>
                <a:tailEnd/>
              </a:ln>
            </p:spPr>
            <p:txBody>
              <a:bodyPr wrap="none" anchor="ctr"/>
              <a:lstStyle/>
              <a:p>
                <a:pPr>
                  <a:defRPr/>
                </a:pPr>
                <a:endParaRPr lang="zh-CN" altLang="en-US"/>
              </a:p>
            </p:txBody>
          </p:sp>
          <p:sp>
            <p:nvSpPr>
              <p:cNvPr id="1054" name="Rectangle 57"/>
              <p:cNvSpPr>
                <a:spLocks noChangeArrowheads="1"/>
              </p:cNvSpPr>
              <p:nvPr/>
            </p:nvSpPr>
            <p:spPr bwMode="auto">
              <a:xfrm>
                <a:off x="48" y="3990"/>
                <a:ext cx="98" cy="96"/>
              </a:xfrm>
              <a:prstGeom prst="rect">
                <a:avLst/>
              </a:prstGeom>
              <a:solidFill>
                <a:schemeClr val="bg1">
                  <a:alpha val="50195"/>
                </a:schemeClr>
              </a:solidFill>
              <a:ln w="9525">
                <a:noFill/>
                <a:miter lim="800000"/>
                <a:headEnd/>
                <a:tailEnd/>
              </a:ln>
            </p:spPr>
            <p:txBody>
              <a:bodyPr wrap="none" anchor="ctr"/>
              <a:lstStyle/>
              <a:p>
                <a:pPr>
                  <a:defRPr/>
                </a:pPr>
                <a:endParaRPr lang="zh-CN" altLang="en-US"/>
              </a:p>
            </p:txBody>
          </p:sp>
          <p:sp>
            <p:nvSpPr>
              <p:cNvPr id="1055" name="Rectangle 58"/>
              <p:cNvSpPr>
                <a:spLocks noChangeArrowheads="1"/>
              </p:cNvSpPr>
              <p:nvPr/>
            </p:nvSpPr>
            <p:spPr bwMode="auto">
              <a:xfrm>
                <a:off x="48" y="4133"/>
                <a:ext cx="98" cy="97"/>
              </a:xfrm>
              <a:prstGeom prst="rect">
                <a:avLst/>
              </a:prstGeom>
              <a:solidFill>
                <a:schemeClr val="bg1">
                  <a:alpha val="50195"/>
                </a:schemeClr>
              </a:solidFill>
              <a:ln w="9525">
                <a:noFill/>
                <a:miter lim="800000"/>
                <a:headEnd/>
                <a:tailEnd/>
              </a:ln>
            </p:spPr>
            <p:txBody>
              <a:bodyPr wrap="none" anchor="ctr"/>
              <a:lstStyle/>
              <a:p>
                <a:pPr>
                  <a:defRPr/>
                </a:pPr>
                <a:endParaRPr lang="zh-CN" altLang="en-US"/>
              </a:p>
            </p:txBody>
          </p:sp>
          <p:sp>
            <p:nvSpPr>
              <p:cNvPr id="1056" name="Rectangle 59"/>
              <p:cNvSpPr>
                <a:spLocks noChangeArrowheads="1"/>
              </p:cNvSpPr>
              <p:nvPr/>
            </p:nvSpPr>
            <p:spPr bwMode="auto">
              <a:xfrm>
                <a:off x="48" y="102"/>
                <a:ext cx="98" cy="96"/>
              </a:xfrm>
              <a:prstGeom prst="rect">
                <a:avLst/>
              </a:prstGeom>
              <a:solidFill>
                <a:schemeClr val="bg1">
                  <a:alpha val="50195"/>
                </a:schemeClr>
              </a:solidFill>
              <a:ln w="9525">
                <a:noFill/>
                <a:miter lim="800000"/>
                <a:headEnd/>
                <a:tailEnd/>
              </a:ln>
            </p:spPr>
            <p:txBody>
              <a:bodyPr wrap="none" anchor="ctr"/>
              <a:lstStyle/>
              <a:p>
                <a:pPr>
                  <a:defRPr/>
                </a:pPr>
                <a:endParaRPr lang="zh-CN" altLang="en-US"/>
              </a:p>
            </p:txBody>
          </p:sp>
          <p:sp>
            <p:nvSpPr>
              <p:cNvPr id="1057" name="Rectangle 60"/>
              <p:cNvSpPr>
                <a:spLocks noChangeArrowheads="1"/>
              </p:cNvSpPr>
              <p:nvPr/>
            </p:nvSpPr>
            <p:spPr bwMode="auto">
              <a:xfrm>
                <a:off x="48" y="246"/>
                <a:ext cx="98" cy="96"/>
              </a:xfrm>
              <a:prstGeom prst="rect">
                <a:avLst/>
              </a:prstGeom>
              <a:solidFill>
                <a:schemeClr val="bg1">
                  <a:alpha val="50195"/>
                </a:schemeClr>
              </a:solidFill>
              <a:ln w="9525">
                <a:noFill/>
                <a:miter lim="800000"/>
                <a:headEnd/>
                <a:tailEnd/>
              </a:ln>
            </p:spPr>
            <p:txBody>
              <a:bodyPr wrap="none" anchor="ctr"/>
              <a:lstStyle/>
              <a:p>
                <a:pPr>
                  <a:defRPr/>
                </a:pPr>
                <a:endParaRPr lang="zh-CN" altLang="en-US"/>
              </a:p>
            </p:txBody>
          </p:sp>
          <p:sp>
            <p:nvSpPr>
              <p:cNvPr id="1058" name="Rectangle 61"/>
              <p:cNvSpPr>
                <a:spLocks noChangeArrowheads="1"/>
              </p:cNvSpPr>
              <p:nvPr/>
            </p:nvSpPr>
            <p:spPr bwMode="auto">
              <a:xfrm>
                <a:off x="48" y="391"/>
                <a:ext cx="98" cy="96"/>
              </a:xfrm>
              <a:prstGeom prst="rect">
                <a:avLst/>
              </a:prstGeom>
              <a:solidFill>
                <a:schemeClr val="bg1">
                  <a:alpha val="50195"/>
                </a:schemeClr>
              </a:solidFill>
              <a:ln w="9525">
                <a:noFill/>
                <a:miter lim="800000"/>
                <a:headEnd/>
                <a:tailEnd/>
              </a:ln>
            </p:spPr>
            <p:txBody>
              <a:bodyPr wrap="none" anchor="ctr"/>
              <a:lstStyle/>
              <a:p>
                <a:pPr>
                  <a:defRPr/>
                </a:pPr>
                <a:endParaRPr lang="zh-CN" altLang="en-US"/>
              </a:p>
            </p:txBody>
          </p:sp>
          <p:sp>
            <p:nvSpPr>
              <p:cNvPr id="1059" name="Rectangle 62"/>
              <p:cNvSpPr>
                <a:spLocks noChangeArrowheads="1"/>
              </p:cNvSpPr>
              <p:nvPr/>
            </p:nvSpPr>
            <p:spPr bwMode="auto">
              <a:xfrm>
                <a:off x="48" y="535"/>
                <a:ext cx="98" cy="95"/>
              </a:xfrm>
              <a:prstGeom prst="rect">
                <a:avLst/>
              </a:prstGeom>
              <a:solidFill>
                <a:schemeClr val="bg1">
                  <a:alpha val="50195"/>
                </a:schemeClr>
              </a:solidFill>
              <a:ln w="9525">
                <a:noFill/>
                <a:miter lim="800000"/>
                <a:headEnd/>
                <a:tailEnd/>
              </a:ln>
            </p:spPr>
            <p:txBody>
              <a:bodyPr wrap="none" anchor="ctr"/>
              <a:lstStyle/>
              <a:p>
                <a:pPr>
                  <a:defRPr/>
                </a:pPr>
                <a:endParaRPr lang="zh-CN" altLang="en-US"/>
              </a:p>
            </p:txBody>
          </p:sp>
          <p:sp>
            <p:nvSpPr>
              <p:cNvPr id="1060" name="Rectangle 63"/>
              <p:cNvSpPr>
                <a:spLocks noChangeArrowheads="1"/>
              </p:cNvSpPr>
              <p:nvPr/>
            </p:nvSpPr>
            <p:spPr bwMode="auto">
              <a:xfrm>
                <a:off x="48" y="679"/>
                <a:ext cx="98" cy="96"/>
              </a:xfrm>
              <a:prstGeom prst="rect">
                <a:avLst/>
              </a:prstGeom>
              <a:solidFill>
                <a:schemeClr val="bg1">
                  <a:alpha val="50195"/>
                </a:schemeClr>
              </a:solidFill>
              <a:ln w="9525">
                <a:noFill/>
                <a:miter lim="800000"/>
                <a:headEnd/>
                <a:tailEnd/>
              </a:ln>
            </p:spPr>
            <p:txBody>
              <a:bodyPr wrap="none" anchor="ctr"/>
              <a:lstStyle/>
              <a:p>
                <a:pPr>
                  <a:defRPr/>
                </a:pPr>
                <a:endParaRPr lang="zh-CN" altLang="en-US"/>
              </a:p>
            </p:txBody>
          </p:sp>
          <p:sp>
            <p:nvSpPr>
              <p:cNvPr id="1061" name="Rectangle 64"/>
              <p:cNvSpPr>
                <a:spLocks noChangeArrowheads="1"/>
              </p:cNvSpPr>
              <p:nvPr/>
            </p:nvSpPr>
            <p:spPr bwMode="auto">
              <a:xfrm>
                <a:off x="48" y="823"/>
                <a:ext cx="98" cy="97"/>
              </a:xfrm>
              <a:prstGeom prst="rect">
                <a:avLst/>
              </a:prstGeom>
              <a:solidFill>
                <a:schemeClr val="bg1">
                  <a:alpha val="50195"/>
                </a:schemeClr>
              </a:solidFill>
              <a:ln w="9525">
                <a:noFill/>
                <a:miter lim="800000"/>
                <a:headEnd/>
                <a:tailEnd/>
              </a:ln>
            </p:spPr>
            <p:txBody>
              <a:bodyPr wrap="none" anchor="ctr"/>
              <a:lstStyle/>
              <a:p>
                <a:pPr>
                  <a:defRPr/>
                </a:pPr>
                <a:endParaRPr lang="zh-CN" altLang="en-US"/>
              </a:p>
            </p:txBody>
          </p:sp>
          <p:sp>
            <p:nvSpPr>
              <p:cNvPr id="1062" name="Rectangle 65"/>
              <p:cNvSpPr>
                <a:spLocks noChangeArrowheads="1"/>
              </p:cNvSpPr>
              <p:nvPr/>
            </p:nvSpPr>
            <p:spPr bwMode="auto">
              <a:xfrm>
                <a:off x="48" y="968"/>
                <a:ext cx="98" cy="95"/>
              </a:xfrm>
              <a:prstGeom prst="rect">
                <a:avLst/>
              </a:prstGeom>
              <a:solidFill>
                <a:schemeClr val="bg1">
                  <a:alpha val="50195"/>
                </a:schemeClr>
              </a:solidFill>
              <a:ln w="9525">
                <a:noFill/>
                <a:miter lim="800000"/>
                <a:headEnd/>
                <a:tailEnd/>
              </a:ln>
            </p:spPr>
            <p:txBody>
              <a:bodyPr wrap="none" anchor="ctr"/>
              <a:lstStyle/>
              <a:p>
                <a:pPr>
                  <a:defRPr/>
                </a:pPr>
                <a:endParaRPr lang="zh-CN" altLang="en-US"/>
              </a:p>
            </p:txBody>
          </p:sp>
        </p:grpSp>
      </p:grpSp>
      <p:sp>
        <p:nvSpPr>
          <p:cNvPr id="1029" name="Text Box 67"/>
          <p:cNvSpPr txBox="1">
            <a:spLocks noChangeArrowheads="1"/>
          </p:cNvSpPr>
          <p:nvPr/>
        </p:nvSpPr>
        <p:spPr bwMode="auto">
          <a:xfrm>
            <a:off x="0" y="1143000"/>
            <a:ext cx="533400" cy="366713"/>
          </a:xfrm>
          <a:prstGeom prst="rect">
            <a:avLst/>
          </a:prstGeom>
          <a:noFill/>
          <a:ln>
            <a:noFill/>
          </a:ln>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spcBef>
                <a:spcPct val="50000"/>
              </a:spcBef>
              <a:defRPr/>
            </a:pPr>
            <a:endParaRPr kumimoji="1" lang="zh-CN" altLang="zh-CN">
              <a:latin typeface="Times New Roman" pitchFamily="18" charset="0"/>
            </a:endParaRPr>
          </a:p>
        </p:txBody>
      </p:sp>
      <p:sp>
        <p:nvSpPr>
          <p:cNvPr id="1030" name="Text Box 68"/>
          <p:cNvSpPr txBox="1">
            <a:spLocks noChangeArrowheads="1"/>
          </p:cNvSpPr>
          <p:nvPr/>
        </p:nvSpPr>
        <p:spPr bwMode="auto">
          <a:xfrm>
            <a:off x="152400" y="1066800"/>
            <a:ext cx="381000" cy="4801314"/>
          </a:xfrm>
          <a:prstGeom prst="rect">
            <a:avLst/>
          </a:prstGeom>
          <a:noFill/>
          <a:ln>
            <a:noFill/>
          </a:ln>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spcBef>
                <a:spcPct val="50000"/>
              </a:spcBef>
              <a:defRPr/>
            </a:pPr>
            <a:r>
              <a:rPr kumimoji="1" lang="zh-CN" altLang="en-US" dirty="0">
                <a:solidFill>
                  <a:srgbClr val="33CCFF"/>
                </a:solidFill>
                <a:latin typeface="Times New Roman" pitchFamily="18" charset="0"/>
                <a:ea typeface="仿宋_GB2312" pitchFamily="49" charset="-122"/>
              </a:rPr>
              <a:t>东南大学专业技术岗岗位晋级成果介绍</a:t>
            </a:r>
            <a:endParaRPr kumimoji="1" lang="en-US" altLang="zh-CN" dirty="0">
              <a:solidFill>
                <a:srgbClr val="33CCFF"/>
              </a:solidFill>
              <a:latin typeface="Times New Roman" pitchFamily="18" charset="0"/>
              <a:ea typeface="仿宋_GB2312" pitchFamily="49" charset="-122"/>
            </a:endParaRPr>
          </a:p>
        </p:txBody>
      </p:sp>
    </p:spTree>
  </p:cSld>
  <p:clrMap bg1="dk2" tx1="lt1" bg2="dk1" tx2="lt2" accent1="accent1" accent2="accent2" accent3="accent3" accent4="accent4" accent5="accent5" accent6="accent6" hlink="hlink" folHlink="folHlink"/>
  <p:sldLayoutIdLst>
    <p:sldLayoutId id="2147483778"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Lst>
  <p:txStyles>
    <p:title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Times New Roman" pitchFamily="18" charset="0"/>
          <a:ea typeface="宋体" pitchFamily="2" charset="-122"/>
        </a:defRPr>
      </a:lvl2pPr>
      <a:lvl3pPr algn="l" rtl="0" eaLnBrk="0" fontAlgn="base" hangingPunct="0">
        <a:spcBef>
          <a:spcPct val="0"/>
        </a:spcBef>
        <a:spcAft>
          <a:spcPct val="0"/>
        </a:spcAft>
        <a:defRPr kumimoji="1" sz="4400">
          <a:solidFill>
            <a:schemeClr val="tx2"/>
          </a:solidFill>
          <a:latin typeface="Times New Roman" pitchFamily="18" charset="0"/>
          <a:ea typeface="宋体" pitchFamily="2" charset="-122"/>
        </a:defRPr>
      </a:lvl3pPr>
      <a:lvl4pPr algn="l" rtl="0" eaLnBrk="0" fontAlgn="base" hangingPunct="0">
        <a:spcBef>
          <a:spcPct val="0"/>
        </a:spcBef>
        <a:spcAft>
          <a:spcPct val="0"/>
        </a:spcAft>
        <a:defRPr kumimoji="1" sz="4400">
          <a:solidFill>
            <a:schemeClr val="tx2"/>
          </a:solidFill>
          <a:latin typeface="Times New Roman" pitchFamily="18" charset="0"/>
          <a:ea typeface="宋体" pitchFamily="2" charset="-122"/>
        </a:defRPr>
      </a:lvl4pPr>
      <a:lvl5pPr algn="l" rtl="0" eaLnBrk="0" fontAlgn="base" hangingPunct="0">
        <a:spcBef>
          <a:spcPct val="0"/>
        </a:spcBef>
        <a:spcAft>
          <a:spcPct val="0"/>
        </a:spcAft>
        <a:defRPr kumimoji="1" sz="4400">
          <a:solidFill>
            <a:schemeClr val="tx2"/>
          </a:solidFill>
          <a:latin typeface="Times New Roman" pitchFamily="18" charset="0"/>
          <a:ea typeface="宋体" pitchFamily="2" charset="-122"/>
        </a:defRPr>
      </a:lvl5pPr>
      <a:lvl6pPr marL="457200" algn="l" rtl="0" fontAlgn="base">
        <a:spcBef>
          <a:spcPct val="0"/>
        </a:spcBef>
        <a:spcAft>
          <a:spcPct val="0"/>
        </a:spcAft>
        <a:defRPr kumimoji="1" sz="4400">
          <a:solidFill>
            <a:schemeClr val="tx2"/>
          </a:solidFill>
          <a:latin typeface="Times New Roman" pitchFamily="18" charset="0"/>
          <a:ea typeface="宋体" pitchFamily="2" charset="-122"/>
        </a:defRPr>
      </a:lvl6pPr>
      <a:lvl7pPr marL="914400" algn="l" rtl="0" fontAlgn="base">
        <a:spcBef>
          <a:spcPct val="0"/>
        </a:spcBef>
        <a:spcAft>
          <a:spcPct val="0"/>
        </a:spcAft>
        <a:defRPr kumimoji="1" sz="4400">
          <a:solidFill>
            <a:schemeClr val="tx2"/>
          </a:solidFill>
          <a:latin typeface="Times New Roman" pitchFamily="18" charset="0"/>
          <a:ea typeface="宋体" pitchFamily="2" charset="-122"/>
        </a:defRPr>
      </a:lvl7pPr>
      <a:lvl8pPr marL="1371600" algn="l" rtl="0" fontAlgn="base">
        <a:spcBef>
          <a:spcPct val="0"/>
        </a:spcBef>
        <a:spcAft>
          <a:spcPct val="0"/>
        </a:spcAft>
        <a:defRPr kumimoji="1" sz="4400">
          <a:solidFill>
            <a:schemeClr val="tx2"/>
          </a:solidFill>
          <a:latin typeface="Times New Roman" pitchFamily="18" charset="0"/>
          <a:ea typeface="宋体" pitchFamily="2" charset="-122"/>
        </a:defRPr>
      </a:lvl8pPr>
      <a:lvl9pPr marL="1828800" algn="l" rtl="0" fontAlgn="base">
        <a:spcBef>
          <a:spcPct val="0"/>
        </a:spcBef>
        <a:spcAft>
          <a:spcPct val="0"/>
        </a:spcAft>
        <a:defRPr kumimoji="1" sz="4400">
          <a:solidFill>
            <a:schemeClr val="tx2"/>
          </a:solidFill>
          <a:latin typeface="Times New Roman" pitchFamily="18" charset="0"/>
          <a:ea typeface="宋体" pitchFamily="2" charset="-122"/>
        </a:defRPr>
      </a:lvl9pPr>
    </p:titleStyle>
    <p:bodyStyle>
      <a:lvl1pPr marL="342900" indent="-342900" algn="l" rtl="0" eaLnBrk="0" fontAlgn="base" hangingPunct="0">
        <a:spcBef>
          <a:spcPct val="20000"/>
        </a:spcBef>
        <a:spcAft>
          <a:spcPct val="0"/>
        </a:spcAft>
        <a:buClr>
          <a:schemeClr val="tx2"/>
        </a:buClr>
        <a:buSzPct val="75000"/>
        <a:buFont typeface="Wingdings" pitchFamily="2" charset="2"/>
        <a:buChar char="n"/>
        <a:defRPr kumimoji="1"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kumimoji="1" sz="3200">
          <a:solidFill>
            <a:schemeClr val="tx1"/>
          </a:solidFill>
          <a:effectLst>
            <a:outerShdw blurRad="38100" dist="38100" dir="2700000" algn="tl">
              <a:srgbClr val="000000"/>
            </a:outerShdw>
          </a:effectLst>
          <a:latin typeface="+mn-lt"/>
          <a:ea typeface="+mn-ea"/>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kumimoji="1" sz="3200">
          <a:solidFill>
            <a:schemeClr val="tx1"/>
          </a:solidFill>
          <a:effectLst>
            <a:outerShdw blurRad="38100" dist="38100" dir="2700000" algn="tl">
              <a:srgbClr val="000000"/>
            </a:outerShdw>
          </a:effectLst>
          <a:latin typeface="+mn-lt"/>
          <a:ea typeface="+mn-ea"/>
        </a:defRPr>
      </a:lvl3pPr>
      <a:lvl4pPr marL="1600200" indent="-228600" algn="l" rtl="0" eaLnBrk="0" fontAlgn="base" hangingPunct="0">
        <a:spcBef>
          <a:spcPct val="20000"/>
        </a:spcBef>
        <a:spcAft>
          <a:spcPct val="0"/>
        </a:spcAft>
        <a:buClr>
          <a:schemeClr val="tx1"/>
        </a:buClr>
        <a:buSzPct val="100000"/>
        <a:buChar char="•"/>
        <a:defRPr kumimoji="1" sz="3200">
          <a:solidFill>
            <a:schemeClr val="tx1"/>
          </a:solidFill>
          <a:effectLst>
            <a:outerShdw blurRad="38100" dist="38100" dir="2700000" algn="tl">
              <a:srgbClr val="000000"/>
            </a:outerShdw>
          </a:effectLst>
          <a:latin typeface="+mn-lt"/>
          <a:ea typeface="+mn-ea"/>
        </a:defRPr>
      </a:lvl4pPr>
      <a:lvl5pPr marL="2057400" indent="-228600" algn="l" rtl="0" eaLnBrk="0" fontAlgn="base" hangingPunct="0">
        <a:spcBef>
          <a:spcPct val="20000"/>
        </a:spcBef>
        <a:spcAft>
          <a:spcPct val="0"/>
        </a:spcAft>
        <a:buClr>
          <a:schemeClr val="tx1"/>
        </a:buClr>
        <a:buSzPct val="100000"/>
        <a:buChar char="–"/>
        <a:defRPr kumimoji="1" sz="3200">
          <a:solidFill>
            <a:schemeClr val="tx1"/>
          </a:solidFill>
          <a:effectLst>
            <a:outerShdw blurRad="38100" dist="38100" dir="2700000" algn="tl">
              <a:srgbClr val="000000"/>
            </a:outerShdw>
          </a:effectLst>
          <a:latin typeface="+mn-lt"/>
          <a:ea typeface="+mn-ea"/>
        </a:defRPr>
      </a:lvl5pPr>
      <a:lvl6pPr marL="2514600" indent="-228600" algn="l" rtl="0" fontAlgn="base">
        <a:spcBef>
          <a:spcPct val="20000"/>
        </a:spcBef>
        <a:spcAft>
          <a:spcPct val="0"/>
        </a:spcAft>
        <a:buClr>
          <a:schemeClr val="tx1"/>
        </a:buClr>
        <a:buSzPct val="100000"/>
        <a:buChar char="–"/>
        <a:defRPr kumimoji="1" sz="3200">
          <a:solidFill>
            <a:schemeClr val="tx1"/>
          </a:solidFill>
          <a:effectLst>
            <a:outerShdw blurRad="38100" dist="38100" dir="2700000" algn="tl">
              <a:srgbClr val="000000"/>
            </a:outerShdw>
          </a:effectLst>
          <a:latin typeface="+mn-lt"/>
          <a:ea typeface="+mn-ea"/>
        </a:defRPr>
      </a:lvl6pPr>
      <a:lvl7pPr marL="2971800" indent="-228600" algn="l" rtl="0" fontAlgn="base">
        <a:spcBef>
          <a:spcPct val="20000"/>
        </a:spcBef>
        <a:spcAft>
          <a:spcPct val="0"/>
        </a:spcAft>
        <a:buClr>
          <a:schemeClr val="tx1"/>
        </a:buClr>
        <a:buSzPct val="100000"/>
        <a:buChar char="–"/>
        <a:defRPr kumimoji="1" sz="3200">
          <a:solidFill>
            <a:schemeClr val="tx1"/>
          </a:solidFill>
          <a:effectLst>
            <a:outerShdw blurRad="38100" dist="38100" dir="2700000" algn="tl">
              <a:srgbClr val="000000"/>
            </a:outerShdw>
          </a:effectLst>
          <a:latin typeface="+mn-lt"/>
          <a:ea typeface="+mn-ea"/>
        </a:defRPr>
      </a:lvl7pPr>
      <a:lvl8pPr marL="3429000" indent="-228600" algn="l" rtl="0" fontAlgn="base">
        <a:spcBef>
          <a:spcPct val="20000"/>
        </a:spcBef>
        <a:spcAft>
          <a:spcPct val="0"/>
        </a:spcAft>
        <a:buClr>
          <a:schemeClr val="tx1"/>
        </a:buClr>
        <a:buSzPct val="100000"/>
        <a:buChar char="–"/>
        <a:defRPr kumimoji="1" sz="3200">
          <a:solidFill>
            <a:schemeClr val="tx1"/>
          </a:solidFill>
          <a:effectLst>
            <a:outerShdw blurRad="38100" dist="38100" dir="2700000" algn="tl">
              <a:srgbClr val="000000"/>
            </a:outerShdw>
          </a:effectLst>
          <a:latin typeface="+mn-lt"/>
          <a:ea typeface="+mn-ea"/>
        </a:defRPr>
      </a:lvl8pPr>
      <a:lvl9pPr marL="3886200" indent="-228600" algn="l" rtl="0" fontAlgn="base">
        <a:spcBef>
          <a:spcPct val="20000"/>
        </a:spcBef>
        <a:spcAft>
          <a:spcPct val="0"/>
        </a:spcAft>
        <a:buClr>
          <a:schemeClr val="tx1"/>
        </a:buClr>
        <a:buSzPct val="100000"/>
        <a:buChar char="–"/>
        <a:defRPr kumimoji="1" sz="3200">
          <a:solidFill>
            <a:schemeClr val="tx1"/>
          </a:solidFill>
          <a:effectLst>
            <a:outerShdw blurRad="38100" dist="38100" dir="2700000" algn="tl">
              <a:srgbClr val="000000"/>
            </a:outerShdw>
          </a:effectLst>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hyperlink" Target="https://kns.cnki.net/KNS8/Detail?sfield=fn&amp;QueryID=26&amp;CurRec=9&amp;recid=&amp;FileName=JIKA202003160075&amp;DbName=CCNDLAST2020&amp;DbCode=CCND&amp;yx=&amp;pr=&amp;URLID=" TargetMode="External"/><Relationship Id="rId7" Type="http://schemas.openxmlformats.org/officeDocument/2006/relationships/hyperlink" Target="https://kns.cnki.net/KNS8/Detail?sfield=fn&amp;QueryID=26&amp;CurRec=6&amp;recid=&amp;FileName=JIKA202006010072&amp;DbName=CCNDLAST2020&amp;DbCode=CCND&amp;yx=&amp;pr=&amp;URLID=" TargetMode="External"/><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hyperlink" Target="https://kns.cnki.net/KNS8/Detail?sfield=fn&amp;QueryID=26&amp;CurRec=8&amp;recid=&amp;FileName=JIKA202003230070&amp;DbName=CCNDLAST2020&amp;DbCode=CCND&amp;yx=&amp;pr=&amp;URLID=" TargetMode="External"/><Relationship Id="rId5" Type="http://schemas.openxmlformats.org/officeDocument/2006/relationships/hyperlink" Target="https://kns.cnki.net/KNS8/Navi?DBCode=CCND&amp;BaseID=JIKA" TargetMode="External"/><Relationship Id="rId4" Type="http://schemas.openxmlformats.org/officeDocument/2006/relationships/hyperlink" Target="https://kns.cnki.net/KNS8/Detail?sdb=CCND&amp;sfield=%e4%bd%9c%e8%80%85&amp;skey=%e5%bc%a0%e6%99%93&amp;scode=06620220&amp;acode=06620220"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1403350" y="4724400"/>
            <a:ext cx="6565900" cy="1139825"/>
          </a:xfrm>
          <a:ln>
            <a:miter lim="800000"/>
            <a:headEnd/>
            <a:tailEnd/>
          </a:ln>
        </p:spPr>
        <p:txBody>
          <a:bodyPr vert="horz" wrap="square" lIns="91440" tIns="45720" rIns="91440" bIns="45720" numCol="1" anchor="t" anchorCtr="0" compatLnSpc="1">
            <a:prstTxWarp prst="textNoShape">
              <a:avLst/>
            </a:prstTxWarp>
          </a:bodyPr>
          <a:lstStyle/>
          <a:p>
            <a:pPr algn="ctr" eaLnBrk="1" hangingPunct="1">
              <a:defRPr/>
            </a:pPr>
            <a:r>
              <a:rPr kumimoji="0" lang="zh-CN" altLang="en-US" sz="3200" b="1" dirty="0">
                <a:solidFill>
                  <a:schemeClr val="tx1"/>
                </a:solidFill>
                <a:effectLst>
                  <a:outerShdw blurRad="38100" dist="38100" dir="2700000" algn="tl">
                    <a:srgbClr val="000000"/>
                  </a:outerShdw>
                </a:effectLst>
                <a:latin typeface="黑体" pitchFamily="2" charset="-122"/>
                <a:ea typeface="黑体" pitchFamily="2" charset="-122"/>
              </a:rPr>
              <a:t>公共卫生学院</a:t>
            </a:r>
            <a:br>
              <a:rPr kumimoji="0" lang="zh-CN" altLang="en-US" sz="3200" b="1" dirty="0">
                <a:solidFill>
                  <a:schemeClr val="tx1"/>
                </a:solidFill>
                <a:effectLst>
                  <a:outerShdw blurRad="38100" dist="38100" dir="2700000" algn="tl">
                    <a:srgbClr val="000000"/>
                  </a:outerShdw>
                </a:effectLst>
                <a:latin typeface="黑体" pitchFamily="2" charset="-122"/>
                <a:ea typeface="黑体" pitchFamily="2" charset="-122"/>
              </a:rPr>
            </a:br>
            <a:endParaRPr lang="zh-CN" altLang="en-US" sz="3200" b="1" dirty="0">
              <a:solidFill>
                <a:schemeClr val="tx1"/>
              </a:solidFill>
              <a:latin typeface="黑体" pitchFamily="2" charset="-122"/>
              <a:ea typeface="黑体" pitchFamily="2" charset="-122"/>
            </a:endParaRPr>
          </a:p>
        </p:txBody>
      </p:sp>
      <p:sp>
        <p:nvSpPr>
          <p:cNvPr id="3075" name="Rectangle 3"/>
          <p:cNvSpPr>
            <a:spLocks noGrp="1" noChangeArrowheads="1"/>
          </p:cNvSpPr>
          <p:nvPr>
            <p:ph type="body" idx="1"/>
          </p:nvPr>
        </p:nvSpPr>
        <p:spPr bwMode="auto">
          <a:xfrm>
            <a:off x="3708400" y="3429000"/>
            <a:ext cx="2089150" cy="685800"/>
          </a:xfrm>
          <a:noFill/>
          <a:ln>
            <a:miter lim="800000"/>
            <a:headEnd/>
            <a:tailEnd/>
          </a:ln>
        </p:spPr>
        <p:txBody>
          <a:bodyPr vert="horz" wrap="square" lIns="91440" tIns="45720" rIns="91440" bIns="45720" numCol="1" anchor="t" anchorCtr="0" compatLnSpc="1">
            <a:prstTxWarp prst="textNoShape">
              <a:avLst/>
            </a:prstTxWarp>
          </a:bodyPr>
          <a:lstStyle/>
          <a:p>
            <a:pPr algn="ctr" eaLnBrk="1" hangingPunct="1">
              <a:buFont typeface="Wingdings" pitchFamily="2" charset="2"/>
              <a:buNone/>
            </a:pPr>
            <a:r>
              <a:rPr kumimoji="0" lang="zh-CN" altLang="en-US" sz="4000" dirty="0">
                <a:solidFill>
                  <a:srgbClr val="FFCC00"/>
                </a:solidFill>
                <a:effectLst/>
                <a:ea typeface="黑体" pitchFamily="2" charset="-122"/>
              </a:rPr>
              <a:t>张晓</a:t>
            </a:r>
          </a:p>
        </p:txBody>
      </p:sp>
      <p:sp>
        <p:nvSpPr>
          <p:cNvPr id="3076" name="Text Box 4"/>
          <p:cNvSpPr txBox="1">
            <a:spLocks noChangeArrowheads="1"/>
          </p:cNvSpPr>
          <p:nvPr/>
        </p:nvSpPr>
        <p:spPr bwMode="auto">
          <a:xfrm>
            <a:off x="754063" y="1557338"/>
            <a:ext cx="8389937" cy="616195"/>
          </a:xfrm>
          <a:prstGeom prst="rect">
            <a:avLst/>
          </a:prstGeom>
          <a:noFill/>
          <a:ln w="9525" algn="ctr">
            <a:noFill/>
            <a:miter lim="800000"/>
            <a:headEnd/>
            <a:tailEnd/>
          </a:ln>
        </p:spPr>
        <p:txBody>
          <a:bodyPr lIns="92075" tIns="46038" rIns="92075" bIns="46038">
            <a:spAutoFit/>
          </a:bodyPr>
          <a:lstStyle/>
          <a:p>
            <a:pPr algn="ctr">
              <a:spcBef>
                <a:spcPct val="50000"/>
              </a:spcBef>
            </a:pPr>
            <a:r>
              <a:rPr kumimoji="1" lang="zh-CN" altLang="en-US" sz="3400" b="1" dirty="0">
                <a:latin typeface="黑体" pitchFamily="2" charset="-122"/>
                <a:ea typeface="黑体" pitchFamily="2" charset="-122"/>
              </a:rPr>
              <a:t>专业技术岗 正高四级岗 申报</a:t>
            </a:r>
            <a:endParaRPr kumimoji="1" lang="en-US" altLang="zh-CN" sz="3400" b="1" dirty="0">
              <a:latin typeface="黑体" pitchFamily="2" charset="-122"/>
              <a:ea typeface="黑体" pitchFamily="2"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 Box 3">
            <a:extLst>
              <a:ext uri="{FF2B5EF4-FFF2-40B4-BE49-F238E27FC236}">
                <a16:creationId xmlns:a16="http://schemas.microsoft.com/office/drawing/2014/main" id="{A96C2C82-4C4C-4955-B738-69EC766C0F86}"/>
              </a:ext>
            </a:extLst>
          </p:cNvPr>
          <p:cNvSpPr txBox="1">
            <a:spLocks noChangeArrowheads="1"/>
          </p:cNvSpPr>
          <p:nvPr/>
        </p:nvSpPr>
        <p:spPr bwMode="auto">
          <a:xfrm>
            <a:off x="827088" y="260350"/>
            <a:ext cx="6913562" cy="466725"/>
          </a:xfrm>
          <a:prstGeom prst="rect">
            <a:avLst/>
          </a:prstGeom>
          <a:noFill/>
          <a:ln w="9525">
            <a:solidFill>
              <a:schemeClr val="tx2"/>
            </a:solidFill>
            <a:miter lim="800000"/>
            <a:headEnd/>
            <a:tailEnd/>
          </a:ln>
          <a:effectLst/>
        </p:spPr>
        <p:txBody>
          <a:bodyPr>
            <a:spAutoFit/>
          </a:bodyPr>
          <a:lstStyle/>
          <a:p>
            <a:pPr eaLnBrk="1" hangingPunct="1">
              <a:spcBef>
                <a:spcPct val="50000"/>
              </a:spcBef>
              <a:defRPr/>
            </a:pPr>
            <a:r>
              <a:rPr lang="zh-CN" altLang="en-US" sz="2400" dirty="0">
                <a:solidFill>
                  <a:srgbClr val="FFCC00"/>
                </a:solidFill>
                <a:latin typeface="Times New Roman" pitchFamily="18" charset="0"/>
              </a:rPr>
              <a:t>张晓</a:t>
            </a:r>
            <a:r>
              <a:rPr lang="en-US" altLang="zh-CN" sz="2400" dirty="0">
                <a:solidFill>
                  <a:srgbClr val="FFCC00"/>
                </a:solidFill>
                <a:latin typeface="Times New Roman" pitchFamily="18" charset="0"/>
              </a:rPr>
              <a:t>    </a:t>
            </a:r>
            <a:r>
              <a:rPr lang="zh-CN" altLang="en-US" sz="2400" dirty="0">
                <a:solidFill>
                  <a:srgbClr val="FFCC00"/>
                </a:solidFill>
                <a:latin typeface="Times New Roman" pitchFamily="18" charset="0"/>
              </a:rPr>
              <a:t>公共卫生学院</a:t>
            </a:r>
            <a:r>
              <a:rPr lang="zh-CN" altLang="en-US" sz="2400" b="1" dirty="0">
                <a:effectLst>
                  <a:outerShdw blurRad="38100" dist="38100" dir="2700000" algn="tl">
                    <a:srgbClr val="000000"/>
                  </a:outerShdw>
                </a:effectLst>
                <a:latin typeface="Times New Roman" pitchFamily="18" charset="0"/>
              </a:rPr>
              <a:t>             简     历</a:t>
            </a:r>
          </a:p>
        </p:txBody>
      </p:sp>
      <p:sp>
        <p:nvSpPr>
          <p:cNvPr id="5123" name="Text Box 4">
            <a:extLst>
              <a:ext uri="{FF2B5EF4-FFF2-40B4-BE49-F238E27FC236}">
                <a16:creationId xmlns:a16="http://schemas.microsoft.com/office/drawing/2014/main" id="{3ACA2FE6-010C-4E22-A054-B7A0B3484E67}"/>
              </a:ext>
            </a:extLst>
          </p:cNvPr>
          <p:cNvSpPr txBox="1">
            <a:spLocks noChangeArrowheads="1"/>
          </p:cNvSpPr>
          <p:nvPr/>
        </p:nvSpPr>
        <p:spPr bwMode="auto">
          <a:xfrm>
            <a:off x="2051720" y="869566"/>
            <a:ext cx="6408712" cy="1246495"/>
          </a:xfrm>
          <a:prstGeom prst="rect">
            <a:avLst/>
          </a:prstGeom>
          <a:ln/>
          <a:extLst/>
        </p:spPr>
        <p:style>
          <a:lnRef idx="2">
            <a:schemeClr val="dk1"/>
          </a:lnRef>
          <a:fillRef idx="1">
            <a:schemeClr val="lt1"/>
          </a:fillRef>
          <a:effectRef idx="0">
            <a:schemeClr val="dk1"/>
          </a:effectRef>
          <a:fontRef idx="minor">
            <a:schemeClr val="dk1"/>
          </a:fontRef>
        </p:style>
        <p:txBody>
          <a:bodyPr wrap="square">
            <a:spAutoFit/>
          </a:bodyPr>
          <a:lstStyle>
            <a:lvl1pPr>
              <a:tabLst>
                <a:tab pos="2147888" algn="l"/>
              </a:tabLst>
              <a:defRPr>
                <a:solidFill>
                  <a:schemeClr val="tx1"/>
                </a:solidFill>
                <a:latin typeface="Arial" panose="020B0604020202020204" pitchFamily="34" charset="0"/>
                <a:ea typeface="宋体" panose="02010600030101010101" pitchFamily="2" charset="-122"/>
              </a:defRPr>
            </a:lvl1pPr>
            <a:lvl2pPr marL="742950" indent="-285750">
              <a:tabLst>
                <a:tab pos="2147888" algn="l"/>
              </a:tabLst>
              <a:defRPr>
                <a:solidFill>
                  <a:schemeClr val="tx1"/>
                </a:solidFill>
                <a:latin typeface="Arial" panose="020B0604020202020204" pitchFamily="34" charset="0"/>
                <a:ea typeface="宋体" panose="02010600030101010101" pitchFamily="2" charset="-122"/>
              </a:defRPr>
            </a:lvl2pPr>
            <a:lvl3pPr marL="1143000" indent="-228600">
              <a:tabLst>
                <a:tab pos="2147888" algn="l"/>
              </a:tabLst>
              <a:defRPr>
                <a:solidFill>
                  <a:schemeClr val="tx1"/>
                </a:solidFill>
                <a:latin typeface="Arial" panose="020B0604020202020204" pitchFamily="34" charset="0"/>
                <a:ea typeface="宋体" panose="02010600030101010101" pitchFamily="2" charset="-122"/>
              </a:defRPr>
            </a:lvl3pPr>
            <a:lvl4pPr marL="1600200" indent="-228600">
              <a:tabLst>
                <a:tab pos="2147888" algn="l"/>
              </a:tabLst>
              <a:defRPr>
                <a:solidFill>
                  <a:schemeClr val="tx1"/>
                </a:solidFill>
                <a:latin typeface="Arial" panose="020B0604020202020204" pitchFamily="34" charset="0"/>
                <a:ea typeface="宋体" panose="02010600030101010101" pitchFamily="2" charset="-122"/>
              </a:defRPr>
            </a:lvl4pPr>
            <a:lvl5pPr marL="2057400" indent="-228600">
              <a:tabLst>
                <a:tab pos="2147888" algn="l"/>
              </a:tabLst>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tabLst>
                <a:tab pos="2147888" algn="l"/>
              </a:tabLs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tabLst>
                <a:tab pos="2147888" algn="l"/>
              </a:tabLs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tabLst>
                <a:tab pos="2147888" algn="l"/>
              </a:tabLs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tabLst>
                <a:tab pos="2147888" algn="l"/>
              </a:tabLst>
              <a:defRPr>
                <a:solidFill>
                  <a:schemeClr val="tx1"/>
                </a:solidFill>
                <a:latin typeface="Arial" panose="020B0604020202020204" pitchFamily="34" charset="0"/>
                <a:ea typeface="宋体" panose="02010600030101010101" pitchFamily="2" charset="-122"/>
              </a:defRPr>
            </a:lvl9pPr>
          </a:lstStyle>
          <a:p>
            <a:pPr>
              <a:spcBef>
                <a:spcPct val="30000"/>
              </a:spcBef>
            </a:pPr>
            <a:r>
              <a:rPr kumimoji="1" lang="en-US" altLang="zh-CN" sz="1600" b="1" dirty="0">
                <a:latin typeface="华文宋体" panose="02010600040101010101" pitchFamily="2" charset="-122"/>
                <a:ea typeface="华文宋体" panose="02010600040101010101" pitchFamily="2" charset="-122"/>
              </a:rPr>
              <a:t>                               </a:t>
            </a:r>
            <a:r>
              <a:rPr kumimoji="1" lang="zh-CN" altLang="en-US" sz="1600" b="1" dirty="0">
                <a:latin typeface="华文宋体" panose="02010600040101010101" pitchFamily="2" charset="-122"/>
                <a:ea typeface="华文宋体" panose="02010600040101010101" pitchFamily="2" charset="-122"/>
              </a:rPr>
              <a:t>　</a:t>
            </a:r>
            <a:r>
              <a:rPr kumimoji="1" lang="en-US" altLang="zh-CN" b="1" dirty="0">
                <a:latin typeface="华文宋体" panose="02010600040101010101" pitchFamily="2" charset="-122"/>
                <a:ea typeface="华文宋体" panose="02010600040101010101" pitchFamily="2" charset="-122"/>
              </a:rPr>
              <a:t>	</a:t>
            </a:r>
            <a:r>
              <a:rPr kumimoji="1" lang="zh-CN" altLang="en-US" b="1" dirty="0">
                <a:solidFill>
                  <a:srgbClr val="FF0000"/>
                </a:solidFill>
                <a:latin typeface="华文宋体" panose="02010600040101010101" pitchFamily="2" charset="-122"/>
                <a:ea typeface="华文宋体" panose="02010600040101010101" pitchFamily="2" charset="-122"/>
                <a:sym typeface="Symbol" panose="05050102010706020507" pitchFamily="18" charset="2"/>
              </a:rPr>
              <a:t>教育经历</a:t>
            </a:r>
            <a:endParaRPr kumimoji="1" lang="en-US" altLang="zh-CN" sz="1600" b="1" dirty="0">
              <a:solidFill>
                <a:srgbClr val="FF0000"/>
              </a:solidFill>
              <a:latin typeface="华文宋体" panose="02010600040101010101" pitchFamily="2" charset="-122"/>
              <a:ea typeface="华文宋体" panose="02010600040101010101" pitchFamily="2" charset="-122"/>
              <a:sym typeface="Symbol" panose="05050102010706020507" pitchFamily="18" charset="2"/>
            </a:endParaRPr>
          </a:p>
          <a:p>
            <a:pPr>
              <a:spcBef>
                <a:spcPts val="600"/>
              </a:spcBef>
            </a:pPr>
            <a:r>
              <a:rPr kumimoji="1" lang="en-US" altLang="zh-CN" sz="1400" b="1" dirty="0">
                <a:solidFill>
                  <a:srgbClr val="FF0000"/>
                </a:solidFill>
                <a:latin typeface="华文宋体" panose="02010600040101010101" pitchFamily="2" charset="-122"/>
                <a:ea typeface="华文宋体" panose="02010600040101010101" pitchFamily="2" charset="-122"/>
              </a:rPr>
              <a:t>1980.9 ~ 1985.6                 </a:t>
            </a:r>
            <a:r>
              <a:rPr kumimoji="1" lang="zh-CN" altLang="en-US" sz="1400" b="1" dirty="0">
                <a:solidFill>
                  <a:srgbClr val="FF0000"/>
                </a:solidFill>
                <a:latin typeface="华文宋体" panose="02010600040101010101" pitchFamily="2" charset="-122"/>
                <a:ea typeface="华文宋体" panose="02010600040101010101" pitchFamily="2" charset="-122"/>
              </a:rPr>
              <a:t>贵阳医学院                  临床医学   学士</a:t>
            </a:r>
          </a:p>
          <a:p>
            <a:pPr eaLnBrk="1" hangingPunct="1">
              <a:spcBef>
                <a:spcPts val="600"/>
              </a:spcBef>
            </a:pPr>
            <a:r>
              <a:rPr kumimoji="1" lang="en-US" altLang="zh-CN" sz="1400" b="1" dirty="0">
                <a:solidFill>
                  <a:srgbClr val="FF0000"/>
                </a:solidFill>
                <a:latin typeface="华文宋体" panose="02010600040101010101" pitchFamily="2" charset="-122"/>
                <a:ea typeface="华文宋体" panose="02010600040101010101" pitchFamily="2" charset="-122"/>
              </a:rPr>
              <a:t>1996.9 ~ 1999.6                 </a:t>
            </a:r>
            <a:r>
              <a:rPr kumimoji="1" lang="zh-CN" altLang="en-US" sz="1400" b="1" dirty="0">
                <a:solidFill>
                  <a:srgbClr val="FF0000"/>
                </a:solidFill>
                <a:latin typeface="华文宋体" panose="02010600040101010101" pitchFamily="2" charset="-122"/>
                <a:ea typeface="华文宋体" panose="02010600040101010101" pitchFamily="2" charset="-122"/>
              </a:rPr>
              <a:t>华西医科大学              社会医学与卫生事业管理  硕士</a:t>
            </a:r>
            <a:endParaRPr kumimoji="1" lang="en-US" altLang="zh-CN" sz="1000" b="1" dirty="0">
              <a:solidFill>
                <a:srgbClr val="FF0000"/>
              </a:solidFill>
              <a:latin typeface="华文宋体" panose="02010600040101010101" pitchFamily="2" charset="-122"/>
              <a:ea typeface="华文宋体" panose="02010600040101010101" pitchFamily="2" charset="-122"/>
            </a:endParaRPr>
          </a:p>
          <a:p>
            <a:pPr>
              <a:spcBef>
                <a:spcPts val="600"/>
              </a:spcBef>
            </a:pPr>
            <a:r>
              <a:rPr kumimoji="1" lang="en-US" altLang="zh-CN" sz="1400" b="1" dirty="0">
                <a:solidFill>
                  <a:srgbClr val="FF0000"/>
                </a:solidFill>
                <a:latin typeface="华文宋体" panose="02010600040101010101" pitchFamily="2" charset="-122"/>
                <a:ea typeface="华文宋体" panose="02010600040101010101" pitchFamily="2" charset="-122"/>
              </a:rPr>
              <a:t>2006.9 ~ 2015.6                 </a:t>
            </a:r>
            <a:r>
              <a:rPr kumimoji="1" lang="zh-CN" altLang="en-US" sz="1400" b="1" dirty="0">
                <a:solidFill>
                  <a:srgbClr val="FF0000"/>
                </a:solidFill>
                <a:latin typeface="华文宋体" panose="02010600040101010101" pitchFamily="2" charset="-122"/>
                <a:ea typeface="华文宋体" panose="02010600040101010101" pitchFamily="2" charset="-122"/>
              </a:rPr>
              <a:t>东南大学                      管理科学与工程   博士</a:t>
            </a:r>
            <a:endParaRPr kumimoji="1" lang="en-US" altLang="zh-CN" sz="1600" b="1" dirty="0">
              <a:solidFill>
                <a:srgbClr val="FF0000"/>
              </a:solidFill>
              <a:latin typeface="华文宋体" panose="02010600040101010101" pitchFamily="2" charset="-122"/>
              <a:ea typeface="华文宋体" panose="02010600040101010101" pitchFamily="2" charset="-122"/>
              <a:sym typeface="Symbol" panose="05050102010706020507" pitchFamily="18" charset="2"/>
            </a:endParaRPr>
          </a:p>
        </p:txBody>
      </p:sp>
      <p:sp>
        <p:nvSpPr>
          <p:cNvPr id="4" name="矩形 3">
            <a:extLst>
              <a:ext uri="{FF2B5EF4-FFF2-40B4-BE49-F238E27FC236}">
                <a16:creationId xmlns:a16="http://schemas.microsoft.com/office/drawing/2014/main" id="{3A7DB649-4DCB-42A8-B8E5-02B49BBB882B}"/>
              </a:ext>
            </a:extLst>
          </p:cNvPr>
          <p:cNvSpPr/>
          <p:nvPr/>
        </p:nvSpPr>
        <p:spPr>
          <a:xfrm>
            <a:off x="1381249" y="4544353"/>
            <a:ext cx="3550791" cy="2273251"/>
          </a:xfrm>
          <a:prstGeom prst="rect">
            <a:avLst/>
          </a:prstGeom>
          <a:solidFill>
            <a:srgbClr val="FF0000"/>
          </a:solidFill>
        </p:spPr>
        <p:txBody>
          <a:bodyPr wrap="square">
            <a:spAutoFit/>
          </a:bodyPr>
          <a:lstStyle/>
          <a:p>
            <a:pPr marL="228600" marR="177165" lvl="0" indent="-228600">
              <a:lnSpc>
                <a:spcPct val="150000"/>
              </a:lnSpc>
              <a:spcAft>
                <a:spcPts val="0"/>
              </a:spcAft>
              <a:buFont typeface="+mj-lt"/>
              <a:buAutoNum type="arabicPeriod"/>
            </a:pPr>
            <a:r>
              <a:rPr lang="zh-CN" altLang="en-US" sz="1200" b="1" kern="100" dirty="0">
                <a:solidFill>
                  <a:srgbClr val="FFFF00"/>
                </a:solidFill>
                <a:latin typeface="Times New Roman" panose="02020603050405020304" pitchFamily="18" charset="0"/>
                <a:cs typeface="Times New Roman" panose="02020603050405020304" pitchFamily="18" charset="0"/>
              </a:rPr>
              <a:t>亚洲罕见病专家组专家</a:t>
            </a:r>
            <a:r>
              <a:rPr lang="zh-CN" altLang="en-US" sz="1200" b="1" kern="100" dirty="0">
                <a:latin typeface="Times New Roman" panose="02020603050405020304" pitchFamily="18" charset="0"/>
                <a:cs typeface="Times New Roman" panose="02020603050405020304" pitchFamily="18" charset="0"/>
              </a:rPr>
              <a:t>（</a:t>
            </a:r>
            <a:r>
              <a:rPr lang="en-US" altLang="zh-CN" sz="1200" b="1" kern="100" dirty="0">
                <a:latin typeface="Times New Roman" panose="02020603050405020304" pitchFamily="18" charset="0"/>
                <a:cs typeface="Times New Roman" panose="02020603050405020304" pitchFamily="18" charset="0"/>
              </a:rPr>
              <a:t>2014-2018</a:t>
            </a:r>
            <a:r>
              <a:rPr lang="zh-CN" altLang="en-US" sz="1200" b="1" kern="100" dirty="0">
                <a:latin typeface="Times New Roman" panose="02020603050405020304" pitchFamily="18" charset="0"/>
                <a:cs typeface="Times New Roman" panose="02020603050405020304" pitchFamily="18" charset="0"/>
              </a:rPr>
              <a:t>）</a:t>
            </a:r>
            <a:endParaRPr lang="en-US" altLang="zh-CN" sz="1200" b="1" kern="100" dirty="0">
              <a:latin typeface="Times New Roman" panose="02020603050405020304" pitchFamily="18" charset="0"/>
              <a:cs typeface="Times New Roman" panose="02020603050405020304" pitchFamily="18" charset="0"/>
            </a:endParaRPr>
          </a:p>
          <a:p>
            <a:pPr marL="228600" marR="177165" lvl="0" indent="-228600">
              <a:lnSpc>
                <a:spcPct val="150000"/>
              </a:lnSpc>
              <a:spcAft>
                <a:spcPts val="0"/>
              </a:spcAft>
              <a:buFont typeface="+mj-lt"/>
              <a:buAutoNum type="arabicPeriod"/>
            </a:pPr>
            <a:r>
              <a:rPr lang="zh-CN" altLang="en-US" sz="1200" b="1" kern="100" dirty="0">
                <a:solidFill>
                  <a:srgbClr val="FFFF00"/>
                </a:solidFill>
                <a:latin typeface="Times New Roman" panose="02020603050405020304" pitchFamily="18" charset="0"/>
                <a:cs typeface="Times New Roman" panose="02020603050405020304" pitchFamily="18" charset="0"/>
              </a:rPr>
              <a:t>国务院医改办咨询专家</a:t>
            </a:r>
            <a:r>
              <a:rPr lang="zh-CN" altLang="en-US" sz="1200" b="1" kern="100" dirty="0">
                <a:latin typeface="Times New Roman" panose="02020603050405020304" pitchFamily="18" charset="0"/>
                <a:cs typeface="Times New Roman" panose="02020603050405020304" pitchFamily="18" charset="0"/>
              </a:rPr>
              <a:t>（</a:t>
            </a:r>
            <a:r>
              <a:rPr lang="zh-CN" altLang="en-US" sz="1200" b="1" kern="100" dirty="0">
                <a:solidFill>
                  <a:srgbClr val="FFFF00"/>
                </a:solidFill>
                <a:latin typeface="Times New Roman" panose="02020603050405020304" pitchFamily="18" charset="0"/>
                <a:cs typeface="Times New Roman" panose="02020603050405020304" pitchFamily="18" charset="0"/>
              </a:rPr>
              <a:t>专项工作督查</a:t>
            </a:r>
            <a:r>
              <a:rPr lang="zh-CN" altLang="en-US" sz="1200" b="1" kern="100" dirty="0">
                <a:latin typeface="Times New Roman" panose="02020603050405020304" pitchFamily="18" charset="0"/>
                <a:cs typeface="Times New Roman" panose="02020603050405020304" pitchFamily="18" charset="0"/>
              </a:rPr>
              <a:t>）</a:t>
            </a:r>
            <a:endParaRPr lang="en-US" altLang="zh-CN" sz="1200" b="1" kern="100" dirty="0">
              <a:latin typeface="Times New Roman" panose="02020603050405020304" pitchFamily="18" charset="0"/>
              <a:cs typeface="Times New Roman" panose="02020603050405020304" pitchFamily="18" charset="0"/>
            </a:endParaRPr>
          </a:p>
          <a:p>
            <a:pPr marL="228600" marR="177165" lvl="0" indent="-228600">
              <a:lnSpc>
                <a:spcPct val="150000"/>
              </a:lnSpc>
              <a:spcAft>
                <a:spcPts val="0"/>
              </a:spcAft>
              <a:buFont typeface="+mj-lt"/>
              <a:buAutoNum type="arabicPeriod"/>
            </a:pPr>
            <a:r>
              <a:rPr lang="zh-CN" altLang="zh-CN" sz="1200" b="1" kern="100" dirty="0">
                <a:solidFill>
                  <a:srgbClr val="FFFF00"/>
                </a:solidFill>
                <a:latin typeface="Times New Roman" panose="02020603050405020304" pitchFamily="18" charset="0"/>
                <a:cs typeface="Times New Roman" panose="02020603050405020304" pitchFamily="18" charset="0"/>
              </a:rPr>
              <a:t>中国医疗保险研究会常务理事</a:t>
            </a:r>
            <a:r>
              <a:rPr lang="zh-CN" altLang="en-US" sz="1200" b="1" kern="100" dirty="0">
                <a:solidFill>
                  <a:srgbClr val="FFFF00"/>
                </a:solidFill>
                <a:latin typeface="Times New Roman" panose="02020603050405020304" pitchFamily="18" charset="0"/>
                <a:cs typeface="Times New Roman" panose="02020603050405020304" pitchFamily="18" charset="0"/>
              </a:rPr>
              <a:t>（国家医保局）</a:t>
            </a:r>
            <a:endParaRPr lang="zh-CN" altLang="zh-CN" sz="1050" kern="100" dirty="0">
              <a:solidFill>
                <a:srgbClr val="FFFF00"/>
              </a:solidFill>
              <a:latin typeface="Calibri" panose="020F0502020204030204" pitchFamily="34" charset="0"/>
              <a:cs typeface="Times New Roman" panose="02020603050405020304" pitchFamily="18" charset="0"/>
            </a:endParaRPr>
          </a:p>
          <a:p>
            <a:pPr marL="228600" marR="177165" lvl="0" indent="-228600">
              <a:lnSpc>
                <a:spcPct val="150000"/>
              </a:lnSpc>
              <a:spcAft>
                <a:spcPts val="0"/>
              </a:spcAft>
              <a:buFont typeface="+mj-lt"/>
              <a:buAutoNum type="arabicPeriod"/>
            </a:pPr>
            <a:r>
              <a:rPr lang="zh-CN" altLang="zh-CN" sz="1200" b="1" kern="100" dirty="0">
                <a:solidFill>
                  <a:srgbClr val="FFFF00"/>
                </a:solidFill>
                <a:latin typeface="Times New Roman" panose="02020603050405020304" pitchFamily="18" charset="0"/>
                <a:cs typeface="Times New Roman" panose="02020603050405020304" pitchFamily="18" charset="0"/>
              </a:rPr>
              <a:t>中国社会保障学会医疗保险专委会常务委员</a:t>
            </a:r>
            <a:endParaRPr lang="zh-CN" altLang="zh-CN" sz="1050" kern="100" dirty="0">
              <a:solidFill>
                <a:srgbClr val="FFFF00"/>
              </a:solidFill>
              <a:latin typeface="Calibri" panose="020F0502020204030204" pitchFamily="34" charset="0"/>
              <a:cs typeface="Times New Roman" panose="02020603050405020304" pitchFamily="18" charset="0"/>
            </a:endParaRPr>
          </a:p>
          <a:p>
            <a:pPr marL="228600" marR="177165" indent="-228600">
              <a:lnSpc>
                <a:spcPct val="150000"/>
              </a:lnSpc>
              <a:spcAft>
                <a:spcPts val="0"/>
              </a:spcAft>
              <a:buFont typeface="+mj-lt"/>
              <a:buAutoNum type="arabicPeriod"/>
            </a:pPr>
            <a:r>
              <a:rPr lang="zh-CN" altLang="zh-CN" sz="1200" b="1" kern="100" dirty="0">
                <a:latin typeface="Times New Roman" panose="02020603050405020304" pitchFamily="18" charset="0"/>
                <a:cs typeface="Times New Roman" panose="02020603050405020304" pitchFamily="18" charset="0"/>
              </a:rPr>
              <a:t>中国劳动和社会保障研究院</a:t>
            </a:r>
            <a:r>
              <a:rPr lang="en-US" altLang="zh-CN" sz="1200" b="1" kern="100" dirty="0">
                <a:latin typeface="Times New Roman" panose="02020603050405020304" pitchFamily="18" charset="0"/>
                <a:cs typeface="Times New Roman" panose="02020603050405020304" pitchFamily="18" charset="0"/>
              </a:rPr>
              <a:t> </a:t>
            </a:r>
            <a:r>
              <a:rPr lang="zh-CN" altLang="zh-CN" sz="1200" b="1" kern="100" dirty="0">
                <a:latin typeface="Times New Roman" panose="02020603050405020304" pitchFamily="18" charset="0"/>
                <a:cs typeface="Times New Roman" panose="02020603050405020304" pitchFamily="18" charset="0"/>
              </a:rPr>
              <a:t>特约研究员</a:t>
            </a:r>
            <a:endParaRPr lang="zh-CN" altLang="zh-CN" sz="1200" kern="100" dirty="0">
              <a:latin typeface="Calibri" panose="020F0502020204030204" pitchFamily="34" charset="0"/>
              <a:cs typeface="Times New Roman" panose="02020603050405020304" pitchFamily="18" charset="0"/>
            </a:endParaRPr>
          </a:p>
          <a:p>
            <a:pPr marL="228600" marR="177165" lvl="0" indent="-228600">
              <a:lnSpc>
                <a:spcPct val="150000"/>
              </a:lnSpc>
              <a:spcAft>
                <a:spcPts val="0"/>
              </a:spcAft>
              <a:buFont typeface="+mj-lt"/>
              <a:buAutoNum type="arabicPeriod"/>
            </a:pPr>
            <a:r>
              <a:rPr lang="zh-CN" altLang="zh-CN" sz="1200" b="1" kern="100" dirty="0">
                <a:latin typeface="Times New Roman" panose="02020603050405020304" pitchFamily="18" charset="0"/>
                <a:cs typeface="Times New Roman" panose="02020603050405020304" pitchFamily="18" charset="0"/>
              </a:rPr>
              <a:t>中国卫生经济学会医保专委会委员</a:t>
            </a:r>
            <a:endParaRPr lang="zh-CN" altLang="zh-CN" sz="1050" kern="100" dirty="0">
              <a:latin typeface="Calibri" panose="020F0502020204030204" pitchFamily="34" charset="0"/>
              <a:cs typeface="Times New Roman" panose="02020603050405020304" pitchFamily="18" charset="0"/>
            </a:endParaRPr>
          </a:p>
          <a:p>
            <a:pPr marL="228600" marR="177165" indent="-228600">
              <a:lnSpc>
                <a:spcPct val="150000"/>
              </a:lnSpc>
              <a:spcAft>
                <a:spcPts val="0"/>
              </a:spcAft>
              <a:buFont typeface="+mj-lt"/>
              <a:buAutoNum type="arabicPeriod"/>
            </a:pPr>
            <a:r>
              <a:rPr lang="zh-CN" altLang="zh-CN" sz="1200" b="1" kern="100" dirty="0">
                <a:latin typeface="Times New Roman" panose="02020603050405020304" pitchFamily="18" charset="0"/>
                <a:cs typeface="Times New Roman" panose="02020603050405020304" pitchFamily="18" charset="0"/>
              </a:rPr>
              <a:t>教育部科技发展中心评审专家</a:t>
            </a:r>
            <a:endParaRPr lang="en-US" altLang="zh-CN" sz="1200" b="1" kern="100" dirty="0">
              <a:latin typeface="Times New Roman" panose="02020603050405020304" pitchFamily="18" charset="0"/>
              <a:cs typeface="Times New Roman" panose="02020603050405020304" pitchFamily="18" charset="0"/>
            </a:endParaRPr>
          </a:p>
          <a:p>
            <a:pPr marL="228600" marR="177165" lvl="0" indent="-228600">
              <a:lnSpc>
                <a:spcPct val="150000"/>
              </a:lnSpc>
              <a:spcAft>
                <a:spcPts val="0"/>
              </a:spcAft>
              <a:buFont typeface="+mj-lt"/>
              <a:buAutoNum type="arabicPeriod"/>
            </a:pPr>
            <a:r>
              <a:rPr lang="zh-CN" altLang="zh-CN" sz="1200" b="1" kern="100" dirty="0">
                <a:solidFill>
                  <a:srgbClr val="FFFF00"/>
                </a:solidFill>
                <a:latin typeface="Times New Roman" panose="02020603050405020304" pitchFamily="18" charset="0"/>
                <a:cs typeface="Times New Roman" panose="02020603050405020304" pitchFamily="18" charset="0"/>
              </a:rPr>
              <a:t>江苏省医疗保险研究会副会长</a:t>
            </a:r>
            <a:r>
              <a:rPr lang="zh-CN" altLang="en-US" sz="1200" b="1" kern="100" dirty="0">
                <a:solidFill>
                  <a:srgbClr val="FFFF00"/>
                </a:solidFill>
                <a:latin typeface="Times New Roman" panose="02020603050405020304" pitchFamily="18" charset="0"/>
                <a:cs typeface="Times New Roman" panose="02020603050405020304" pitchFamily="18" charset="0"/>
              </a:rPr>
              <a:t>（</a:t>
            </a:r>
            <a:r>
              <a:rPr lang="en-US" altLang="zh-CN" sz="1200" b="1" kern="100" dirty="0">
                <a:solidFill>
                  <a:srgbClr val="FFFF00"/>
                </a:solidFill>
                <a:latin typeface="Times New Roman" panose="02020603050405020304" pitchFamily="18" charset="0"/>
                <a:cs typeface="Times New Roman" panose="02020603050405020304" pitchFamily="18" charset="0"/>
              </a:rPr>
              <a:t>13</a:t>
            </a:r>
            <a:r>
              <a:rPr lang="zh-CN" altLang="en-US" sz="1200" b="1" kern="100" dirty="0">
                <a:solidFill>
                  <a:srgbClr val="FFFF00"/>
                </a:solidFill>
                <a:latin typeface="Times New Roman" panose="02020603050405020304" pitchFamily="18" charset="0"/>
                <a:cs typeface="Times New Roman" panose="02020603050405020304" pitchFamily="18" charset="0"/>
              </a:rPr>
              <a:t>年）</a:t>
            </a:r>
            <a:endParaRPr lang="en-US" altLang="zh-CN" sz="1200" b="1" kern="100" dirty="0">
              <a:solidFill>
                <a:srgbClr val="FFFF00"/>
              </a:solidFill>
              <a:latin typeface="Times New Roman" panose="02020603050405020304" pitchFamily="18" charset="0"/>
              <a:cs typeface="Times New Roman" panose="02020603050405020304" pitchFamily="18" charset="0"/>
            </a:endParaRPr>
          </a:p>
        </p:txBody>
      </p:sp>
      <p:sp>
        <p:nvSpPr>
          <p:cNvPr id="5" name="矩形 4">
            <a:extLst>
              <a:ext uri="{FF2B5EF4-FFF2-40B4-BE49-F238E27FC236}">
                <a16:creationId xmlns:a16="http://schemas.microsoft.com/office/drawing/2014/main" id="{19373B62-E1AE-4CFC-BC29-50E1B7776310}"/>
              </a:ext>
            </a:extLst>
          </p:cNvPr>
          <p:cNvSpPr/>
          <p:nvPr/>
        </p:nvSpPr>
        <p:spPr>
          <a:xfrm>
            <a:off x="4932040" y="4549516"/>
            <a:ext cx="4104456" cy="2273251"/>
          </a:xfrm>
          <a:prstGeom prst="rect">
            <a:avLst/>
          </a:prstGeom>
          <a:solidFill>
            <a:srgbClr val="FF0000"/>
          </a:solidFill>
        </p:spPr>
        <p:txBody>
          <a:bodyPr wrap="square">
            <a:spAutoFit/>
          </a:bodyPr>
          <a:lstStyle/>
          <a:p>
            <a:pPr marR="177165">
              <a:lnSpc>
                <a:spcPct val="150000"/>
              </a:lnSpc>
              <a:spcAft>
                <a:spcPts val="0"/>
              </a:spcAft>
            </a:pPr>
            <a:r>
              <a:rPr lang="en-US" altLang="zh-CN" sz="1200" b="1" kern="100" dirty="0">
                <a:solidFill>
                  <a:srgbClr val="FFFF00"/>
                </a:solidFill>
                <a:latin typeface="Times New Roman" panose="02020603050405020304" pitchFamily="18" charset="0"/>
                <a:cs typeface="Times New Roman" panose="02020603050405020304" pitchFamily="18" charset="0"/>
              </a:rPr>
              <a:t>9.  </a:t>
            </a:r>
            <a:r>
              <a:rPr lang="zh-CN" altLang="zh-CN" sz="1200" b="1" kern="100" dirty="0">
                <a:solidFill>
                  <a:srgbClr val="FFFF00"/>
                </a:solidFill>
                <a:latin typeface="Times New Roman" panose="02020603050405020304" pitchFamily="18" charset="0"/>
                <a:cs typeface="Times New Roman" panose="02020603050405020304" pitchFamily="18" charset="0"/>
              </a:rPr>
              <a:t>健康江苏建设与发展研究院：江苏建设理论研究中心副主任</a:t>
            </a:r>
            <a:endParaRPr lang="zh-CN" altLang="zh-CN" sz="1200" kern="100" dirty="0">
              <a:solidFill>
                <a:srgbClr val="FFFF00"/>
              </a:solidFill>
              <a:latin typeface="Calibri" panose="020F0502020204030204" pitchFamily="34" charset="0"/>
              <a:cs typeface="Times New Roman" panose="02020603050405020304" pitchFamily="18" charset="0"/>
            </a:endParaRPr>
          </a:p>
          <a:p>
            <a:pPr marR="177165" lvl="0">
              <a:lnSpc>
                <a:spcPct val="150000"/>
              </a:lnSpc>
              <a:spcAft>
                <a:spcPts val="0"/>
              </a:spcAft>
            </a:pPr>
            <a:r>
              <a:rPr lang="en-US" altLang="zh-CN" sz="1200" b="1" kern="100" dirty="0">
                <a:solidFill>
                  <a:srgbClr val="FFFF00"/>
                </a:solidFill>
                <a:latin typeface="Times New Roman" panose="02020603050405020304" pitchFamily="18" charset="0"/>
                <a:cs typeface="Times New Roman" panose="02020603050405020304" pitchFamily="18" charset="0"/>
              </a:rPr>
              <a:t>10.  </a:t>
            </a:r>
            <a:r>
              <a:rPr lang="zh-CN" altLang="zh-CN" sz="1200" b="1" kern="100" dirty="0">
                <a:solidFill>
                  <a:srgbClr val="FFFF00"/>
                </a:solidFill>
                <a:latin typeface="Times New Roman" panose="02020603050405020304" pitchFamily="18" charset="0"/>
                <a:cs typeface="Times New Roman" panose="02020603050405020304" pitchFamily="18" charset="0"/>
              </a:rPr>
              <a:t>江苏省民政厅现代民政研究院研究员</a:t>
            </a:r>
            <a:endParaRPr lang="zh-CN" altLang="zh-CN" sz="1200" kern="100" dirty="0">
              <a:solidFill>
                <a:srgbClr val="FFFF00"/>
              </a:solidFill>
              <a:latin typeface="Calibri" panose="020F0502020204030204" pitchFamily="34" charset="0"/>
              <a:cs typeface="Times New Roman" panose="02020603050405020304" pitchFamily="18" charset="0"/>
            </a:endParaRPr>
          </a:p>
          <a:p>
            <a:pPr marR="177165" lvl="0">
              <a:lnSpc>
                <a:spcPct val="150000"/>
              </a:lnSpc>
              <a:spcAft>
                <a:spcPts val="0"/>
              </a:spcAft>
            </a:pPr>
            <a:r>
              <a:rPr lang="en-US" altLang="zh-CN" sz="1200" b="1" kern="100" dirty="0">
                <a:latin typeface="Times New Roman" panose="02020603050405020304" pitchFamily="18" charset="0"/>
                <a:cs typeface="Times New Roman" panose="02020603050405020304" pitchFamily="18" charset="0"/>
              </a:rPr>
              <a:t>11. </a:t>
            </a:r>
            <a:r>
              <a:rPr lang="zh-CN" altLang="zh-CN" sz="1200" b="1" kern="100" dirty="0">
                <a:latin typeface="Times New Roman" panose="02020603050405020304" pitchFamily="18" charset="0"/>
                <a:cs typeface="Times New Roman" panose="02020603050405020304" pitchFamily="18" charset="0"/>
              </a:rPr>
              <a:t>江苏省保险智库专家</a:t>
            </a:r>
            <a:endParaRPr lang="zh-CN" altLang="zh-CN" sz="1200" kern="100" dirty="0">
              <a:latin typeface="Calibri" panose="020F0502020204030204" pitchFamily="34" charset="0"/>
              <a:cs typeface="Times New Roman" panose="02020603050405020304" pitchFamily="18" charset="0"/>
            </a:endParaRPr>
          </a:p>
          <a:p>
            <a:pPr marR="177165" lvl="0" fontAlgn="auto">
              <a:lnSpc>
                <a:spcPct val="150000"/>
              </a:lnSpc>
              <a:spcBef>
                <a:spcPts val="0"/>
              </a:spcBef>
              <a:spcAft>
                <a:spcPts val="0"/>
              </a:spcAft>
              <a:defRPr/>
            </a:pPr>
            <a:r>
              <a:rPr lang="en-US" altLang="zh-CN" sz="1200" b="1" kern="100" dirty="0">
                <a:latin typeface="Times New Roman" panose="02020603050405020304" pitchFamily="18" charset="0"/>
                <a:cs typeface="Times New Roman" panose="02020603050405020304" pitchFamily="18" charset="0"/>
              </a:rPr>
              <a:t>12  </a:t>
            </a:r>
            <a:r>
              <a:rPr lang="zh-CN" altLang="zh-CN" sz="1200" b="1" kern="100" dirty="0">
                <a:latin typeface="Times New Roman" panose="02020603050405020304" pitchFamily="18" charset="0"/>
                <a:cs typeface="Times New Roman" panose="02020603050405020304" pitchFamily="18" charset="0"/>
              </a:rPr>
              <a:t>江苏省农村卫生协会新农合制度建设专业委员会专家</a:t>
            </a:r>
            <a:endParaRPr lang="zh-CN" altLang="zh-CN" sz="1200" kern="100" dirty="0">
              <a:latin typeface="Calibri" panose="020F0502020204030204" pitchFamily="34" charset="0"/>
              <a:cs typeface="Times New Roman" panose="02020603050405020304" pitchFamily="18" charset="0"/>
            </a:endParaRPr>
          </a:p>
          <a:p>
            <a:pPr marR="177165" lvl="0" fontAlgn="auto">
              <a:lnSpc>
                <a:spcPct val="150000"/>
              </a:lnSpc>
              <a:spcBef>
                <a:spcPts val="0"/>
              </a:spcBef>
              <a:spcAft>
                <a:spcPts val="0"/>
              </a:spcAft>
              <a:defRPr/>
            </a:pPr>
            <a:r>
              <a:rPr lang="en-US" altLang="zh-CN" sz="1200" b="1" kern="100" dirty="0">
                <a:solidFill>
                  <a:schemeClr val="lt1"/>
                </a:solidFill>
                <a:latin typeface="Times New Roman" panose="02020603050405020304" pitchFamily="18" charset="0"/>
                <a:cs typeface="Times New Roman" panose="02020603050405020304" pitchFamily="18" charset="0"/>
              </a:rPr>
              <a:t>13. </a:t>
            </a:r>
            <a:r>
              <a:rPr lang="zh-CN" altLang="en-US" sz="1200" b="1" kern="100" dirty="0">
                <a:solidFill>
                  <a:schemeClr val="lt1"/>
                </a:solidFill>
                <a:latin typeface="Times New Roman" panose="02020603050405020304" pitchFamily="18" charset="0"/>
                <a:cs typeface="Times New Roman" panose="02020603050405020304" pitchFamily="18" charset="0"/>
              </a:rPr>
              <a:t>江苏省、</a:t>
            </a:r>
            <a:r>
              <a:rPr lang="zh-CN" altLang="zh-CN" sz="1200" b="1" kern="100" dirty="0">
                <a:solidFill>
                  <a:schemeClr val="lt1"/>
                </a:solidFill>
                <a:latin typeface="Times New Roman" panose="02020603050405020304" pitchFamily="18" charset="0"/>
                <a:cs typeface="Times New Roman" panose="02020603050405020304" pitchFamily="18" charset="0"/>
              </a:rPr>
              <a:t>江西省科技厅成果评审专家</a:t>
            </a:r>
          </a:p>
          <a:p>
            <a:pPr marR="177165">
              <a:lnSpc>
                <a:spcPct val="150000"/>
              </a:lnSpc>
              <a:spcAft>
                <a:spcPts val="0"/>
              </a:spcAft>
            </a:pPr>
            <a:r>
              <a:rPr lang="en-US" altLang="zh-CN" sz="1200" b="1" kern="100" dirty="0">
                <a:solidFill>
                  <a:srgbClr val="FFFF00"/>
                </a:solidFill>
                <a:latin typeface="Times New Roman" panose="02020603050405020304" pitchFamily="18" charset="0"/>
                <a:cs typeface="Times New Roman" panose="02020603050405020304" pitchFamily="18" charset="0"/>
              </a:rPr>
              <a:t>14  </a:t>
            </a:r>
            <a:r>
              <a:rPr lang="zh-CN" altLang="zh-CN" sz="1200" b="1" kern="100" dirty="0">
                <a:solidFill>
                  <a:srgbClr val="FFFF00"/>
                </a:solidFill>
                <a:latin typeface="Times New Roman" panose="02020603050405020304" pitchFamily="18" charset="0"/>
                <a:cs typeface="Times New Roman" panose="02020603050405020304" pitchFamily="18" charset="0"/>
              </a:rPr>
              <a:t>南京市医疗保险研究会副会长</a:t>
            </a:r>
          </a:p>
          <a:p>
            <a:pPr marR="177165">
              <a:lnSpc>
                <a:spcPct val="150000"/>
              </a:lnSpc>
              <a:spcAft>
                <a:spcPts val="0"/>
              </a:spcAft>
            </a:pPr>
            <a:r>
              <a:rPr lang="en-US" altLang="zh-CN" sz="1200" b="1" kern="100" dirty="0">
                <a:solidFill>
                  <a:schemeClr val="lt1"/>
                </a:solidFill>
                <a:latin typeface="Times New Roman" panose="02020603050405020304" pitchFamily="18" charset="0"/>
                <a:cs typeface="Times New Roman" panose="02020603050405020304" pitchFamily="18" charset="0"/>
              </a:rPr>
              <a:t>15. </a:t>
            </a:r>
            <a:r>
              <a:rPr lang="zh-CN" altLang="zh-CN" sz="1200" b="1" kern="100" dirty="0">
                <a:solidFill>
                  <a:schemeClr val="lt1"/>
                </a:solidFill>
                <a:latin typeface="Times New Roman" panose="02020603050405020304" pitchFamily="18" charset="0"/>
                <a:cs typeface="Times New Roman" panose="02020603050405020304" pitchFamily="18" charset="0"/>
              </a:rPr>
              <a:t>南京云康医疗保障研究院执行院长</a:t>
            </a:r>
          </a:p>
        </p:txBody>
      </p:sp>
      <p:sp>
        <p:nvSpPr>
          <p:cNvPr id="2" name="文本框 1">
            <a:extLst>
              <a:ext uri="{FF2B5EF4-FFF2-40B4-BE49-F238E27FC236}">
                <a16:creationId xmlns:a16="http://schemas.microsoft.com/office/drawing/2014/main" id="{8783E7AD-D1BC-4960-B8CE-D84D48E5FE47}"/>
              </a:ext>
            </a:extLst>
          </p:cNvPr>
          <p:cNvSpPr txBox="1"/>
          <p:nvPr/>
        </p:nvSpPr>
        <p:spPr>
          <a:xfrm>
            <a:off x="827088" y="5085976"/>
            <a:ext cx="432544" cy="1200329"/>
          </a:xfrm>
          <a:prstGeom prst="rect">
            <a:avLst/>
          </a:prstGeom>
          <a:noFill/>
        </p:spPr>
        <p:txBody>
          <a:bodyPr wrap="square" rtlCol="0">
            <a:spAutoFit/>
          </a:bodyPr>
          <a:lstStyle/>
          <a:p>
            <a:r>
              <a:rPr lang="zh-CN" altLang="en-US" dirty="0">
                <a:solidFill>
                  <a:srgbClr val="FFFF00"/>
                </a:solidFill>
                <a:latin typeface="华文琥珀" panose="02010800040101010101" pitchFamily="2" charset="-122"/>
                <a:ea typeface="华文琥珀" panose="02010800040101010101" pitchFamily="2" charset="-122"/>
              </a:rPr>
              <a:t>社会兼职</a:t>
            </a:r>
          </a:p>
        </p:txBody>
      </p:sp>
      <p:sp>
        <p:nvSpPr>
          <p:cNvPr id="7" name="Text Box 4">
            <a:extLst>
              <a:ext uri="{FF2B5EF4-FFF2-40B4-BE49-F238E27FC236}">
                <a16:creationId xmlns:a16="http://schemas.microsoft.com/office/drawing/2014/main" id="{74EE8436-EBF3-4831-A43A-DED1C17A6806}"/>
              </a:ext>
            </a:extLst>
          </p:cNvPr>
          <p:cNvSpPr txBox="1">
            <a:spLocks noChangeArrowheads="1"/>
          </p:cNvSpPr>
          <p:nvPr/>
        </p:nvSpPr>
        <p:spPr bwMode="auto">
          <a:xfrm>
            <a:off x="1524380" y="2258552"/>
            <a:ext cx="7272808" cy="2126736"/>
          </a:xfrm>
          <a:prstGeom prst="rect">
            <a:avLst/>
          </a:prstGeom>
          <a:ln/>
          <a:extLst/>
        </p:spPr>
        <p:style>
          <a:lnRef idx="2">
            <a:schemeClr val="dk1"/>
          </a:lnRef>
          <a:fillRef idx="1">
            <a:schemeClr val="lt1"/>
          </a:fillRef>
          <a:effectRef idx="0">
            <a:schemeClr val="dk1"/>
          </a:effectRef>
          <a:fontRef idx="minor">
            <a:schemeClr val="dk1"/>
          </a:fontRef>
        </p:style>
        <p:txBody>
          <a:bodyPr wrap="square">
            <a:spAutoFit/>
          </a:bodyPr>
          <a:lstStyle>
            <a:lvl1pPr>
              <a:tabLst>
                <a:tab pos="2147888" algn="l"/>
              </a:tabLst>
              <a:defRPr>
                <a:solidFill>
                  <a:schemeClr val="tx1"/>
                </a:solidFill>
                <a:latin typeface="Arial" panose="020B0604020202020204" pitchFamily="34" charset="0"/>
                <a:ea typeface="宋体" panose="02010600030101010101" pitchFamily="2" charset="-122"/>
              </a:defRPr>
            </a:lvl1pPr>
            <a:lvl2pPr marL="742950" indent="-285750">
              <a:tabLst>
                <a:tab pos="2147888" algn="l"/>
              </a:tabLst>
              <a:defRPr>
                <a:solidFill>
                  <a:schemeClr val="tx1"/>
                </a:solidFill>
                <a:latin typeface="Arial" panose="020B0604020202020204" pitchFamily="34" charset="0"/>
                <a:ea typeface="宋体" panose="02010600030101010101" pitchFamily="2" charset="-122"/>
              </a:defRPr>
            </a:lvl2pPr>
            <a:lvl3pPr marL="1143000" indent="-228600">
              <a:tabLst>
                <a:tab pos="2147888" algn="l"/>
              </a:tabLst>
              <a:defRPr>
                <a:solidFill>
                  <a:schemeClr val="tx1"/>
                </a:solidFill>
                <a:latin typeface="Arial" panose="020B0604020202020204" pitchFamily="34" charset="0"/>
                <a:ea typeface="宋体" panose="02010600030101010101" pitchFamily="2" charset="-122"/>
              </a:defRPr>
            </a:lvl3pPr>
            <a:lvl4pPr marL="1600200" indent="-228600">
              <a:tabLst>
                <a:tab pos="2147888" algn="l"/>
              </a:tabLst>
              <a:defRPr>
                <a:solidFill>
                  <a:schemeClr val="tx1"/>
                </a:solidFill>
                <a:latin typeface="Arial" panose="020B0604020202020204" pitchFamily="34" charset="0"/>
                <a:ea typeface="宋体" panose="02010600030101010101" pitchFamily="2" charset="-122"/>
              </a:defRPr>
            </a:lvl4pPr>
            <a:lvl5pPr marL="2057400" indent="-228600">
              <a:tabLst>
                <a:tab pos="2147888" algn="l"/>
              </a:tabLst>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tabLst>
                <a:tab pos="2147888" algn="l"/>
              </a:tabLs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tabLst>
                <a:tab pos="2147888" algn="l"/>
              </a:tabLs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tabLst>
                <a:tab pos="2147888" algn="l"/>
              </a:tabLs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tabLst>
                <a:tab pos="2147888" algn="l"/>
              </a:tabLst>
              <a:defRPr>
                <a:solidFill>
                  <a:schemeClr val="tx1"/>
                </a:solidFill>
                <a:latin typeface="Arial" panose="020B0604020202020204" pitchFamily="34" charset="0"/>
                <a:ea typeface="宋体" panose="02010600030101010101" pitchFamily="2" charset="-122"/>
              </a:defRPr>
            </a:lvl9pPr>
          </a:lstStyle>
          <a:p>
            <a:pPr>
              <a:spcBef>
                <a:spcPct val="30000"/>
              </a:spcBef>
            </a:pPr>
            <a:r>
              <a:rPr kumimoji="1" lang="en-US" altLang="zh-CN" sz="1600" b="1" dirty="0">
                <a:solidFill>
                  <a:srgbClr val="FF0000"/>
                </a:solidFill>
                <a:latin typeface="华文宋体" panose="02010600040101010101" pitchFamily="2" charset="-122"/>
                <a:ea typeface="华文宋体" panose="02010600040101010101" pitchFamily="2" charset="-122"/>
              </a:rPr>
              <a:t>                               </a:t>
            </a:r>
            <a:r>
              <a:rPr kumimoji="1" lang="zh-CN" altLang="en-US" sz="1600" b="1" dirty="0">
                <a:solidFill>
                  <a:srgbClr val="FF0000"/>
                </a:solidFill>
                <a:latin typeface="华文宋体" panose="02010600040101010101" pitchFamily="2" charset="-122"/>
                <a:ea typeface="华文宋体" panose="02010600040101010101" pitchFamily="2" charset="-122"/>
              </a:rPr>
              <a:t>　</a:t>
            </a:r>
            <a:r>
              <a:rPr kumimoji="1" lang="en-US" altLang="zh-CN" b="1" dirty="0">
                <a:solidFill>
                  <a:srgbClr val="FF0000"/>
                </a:solidFill>
                <a:latin typeface="华文宋体" panose="02010600040101010101" pitchFamily="2" charset="-122"/>
                <a:ea typeface="华文宋体" panose="02010600040101010101" pitchFamily="2" charset="-122"/>
              </a:rPr>
              <a:t>	  </a:t>
            </a:r>
            <a:r>
              <a:rPr kumimoji="1" lang="zh-CN" altLang="en-US" b="1" dirty="0">
                <a:solidFill>
                  <a:srgbClr val="FF0000"/>
                </a:solidFill>
                <a:latin typeface="华文宋体" panose="02010600040101010101" pitchFamily="2" charset="-122"/>
                <a:ea typeface="华文宋体" panose="02010600040101010101" pitchFamily="2" charset="-122"/>
                <a:sym typeface="Symbol" panose="05050102010706020507" pitchFamily="18" charset="2"/>
              </a:rPr>
              <a:t>工作经历</a:t>
            </a:r>
            <a:endParaRPr kumimoji="1" lang="zh-CN" altLang="en-US" b="1" dirty="0">
              <a:solidFill>
                <a:srgbClr val="FF0000"/>
              </a:solidFill>
              <a:latin typeface="华文宋体" panose="02010600040101010101" pitchFamily="2" charset="-122"/>
              <a:ea typeface="华文宋体" panose="02010600040101010101" pitchFamily="2" charset="-122"/>
            </a:endParaRPr>
          </a:p>
          <a:p>
            <a:pPr>
              <a:spcBef>
                <a:spcPts val="600"/>
              </a:spcBef>
            </a:pPr>
            <a:r>
              <a:rPr kumimoji="1" lang="en-US" altLang="zh-CN" sz="1400" b="1" dirty="0">
                <a:solidFill>
                  <a:srgbClr val="FF0000"/>
                </a:solidFill>
                <a:latin typeface="华文宋体" panose="02010600040101010101" pitchFamily="2" charset="-122"/>
                <a:ea typeface="华文宋体" panose="02010600040101010101" pitchFamily="2" charset="-122"/>
              </a:rPr>
              <a:t>1985.9 ~ 1992.6    </a:t>
            </a:r>
            <a:r>
              <a:rPr kumimoji="1" lang="zh-CN" altLang="en-US" sz="1400" b="1" dirty="0">
                <a:solidFill>
                  <a:srgbClr val="FF0000"/>
                </a:solidFill>
                <a:latin typeface="华文宋体" panose="02010600040101010101" pitchFamily="2" charset="-122"/>
                <a:ea typeface="华文宋体" panose="02010600040101010101" pitchFamily="2" charset="-122"/>
              </a:rPr>
              <a:t>安顺地区卫生防疫站                                 主管医师</a:t>
            </a:r>
          </a:p>
          <a:p>
            <a:pPr eaLnBrk="1" hangingPunct="1">
              <a:spcBef>
                <a:spcPts val="600"/>
              </a:spcBef>
            </a:pPr>
            <a:r>
              <a:rPr kumimoji="1" lang="en-US" altLang="zh-CN" sz="1400" b="1" dirty="0">
                <a:solidFill>
                  <a:srgbClr val="FF0000"/>
                </a:solidFill>
                <a:latin typeface="华文宋体" panose="02010600040101010101" pitchFamily="2" charset="-122"/>
                <a:ea typeface="华文宋体" panose="02010600040101010101" pitchFamily="2" charset="-122"/>
              </a:rPr>
              <a:t>1992.9 ~ 1996.9    </a:t>
            </a:r>
            <a:r>
              <a:rPr kumimoji="1" lang="zh-CN" altLang="en-US" sz="1400" b="1" dirty="0">
                <a:solidFill>
                  <a:srgbClr val="FF0000"/>
                </a:solidFill>
                <a:latin typeface="华文宋体" panose="02010600040101010101" pitchFamily="2" charset="-122"/>
                <a:ea typeface="华文宋体" panose="02010600040101010101" pitchFamily="2" charset="-122"/>
              </a:rPr>
              <a:t>安顺地区卫生局；贵州省卫生厅             </a:t>
            </a:r>
            <a:r>
              <a:rPr kumimoji="1" lang="zh-CN" altLang="en-US" sz="1400" b="1" dirty="0">
                <a:solidFill>
                  <a:srgbClr val="7030A0"/>
                </a:solidFill>
                <a:latin typeface="华文宋体" panose="02010600040101010101" pitchFamily="2" charset="-122"/>
                <a:ea typeface="华文宋体" panose="02010600040101010101" pitchFamily="2" charset="-122"/>
              </a:rPr>
              <a:t>项目官员</a:t>
            </a:r>
            <a:r>
              <a:rPr kumimoji="1" lang="zh-CN" altLang="en-US" sz="1400" b="1" dirty="0">
                <a:solidFill>
                  <a:srgbClr val="FF0000"/>
                </a:solidFill>
                <a:latin typeface="华文宋体" panose="02010600040101010101" pitchFamily="2" charset="-122"/>
                <a:ea typeface="华文宋体" panose="02010600040101010101" pitchFamily="2" charset="-122"/>
              </a:rPr>
              <a:t>；主管医师</a:t>
            </a:r>
            <a:endParaRPr kumimoji="1" lang="en-US" altLang="zh-CN" sz="1400" b="1" dirty="0">
              <a:solidFill>
                <a:srgbClr val="FF0000"/>
              </a:solidFill>
              <a:latin typeface="华文宋体" panose="02010600040101010101" pitchFamily="2" charset="-122"/>
              <a:ea typeface="华文宋体" panose="02010600040101010101" pitchFamily="2" charset="-122"/>
            </a:endParaRPr>
          </a:p>
          <a:p>
            <a:pPr>
              <a:spcBef>
                <a:spcPts val="600"/>
              </a:spcBef>
            </a:pPr>
            <a:r>
              <a:rPr kumimoji="1" lang="en-US" altLang="zh-CN" sz="1400" b="1" dirty="0">
                <a:solidFill>
                  <a:srgbClr val="FF0000"/>
                </a:solidFill>
                <a:latin typeface="华文宋体" panose="02010600040101010101" pitchFamily="2" charset="-122"/>
                <a:ea typeface="华文宋体" panose="02010600040101010101" pitchFamily="2" charset="-122"/>
              </a:rPr>
              <a:t>1996.9 ~ 1999.6    </a:t>
            </a:r>
            <a:r>
              <a:rPr kumimoji="1" lang="zh-CN" altLang="en-US" sz="1400" b="1" dirty="0">
                <a:solidFill>
                  <a:srgbClr val="FF0000"/>
                </a:solidFill>
                <a:latin typeface="华文宋体" panose="02010600040101010101" pitchFamily="2" charset="-122"/>
                <a:ea typeface="华文宋体" panose="02010600040101010101" pitchFamily="2" charset="-122"/>
              </a:rPr>
              <a:t>华西医科大学</a:t>
            </a:r>
            <a:r>
              <a:rPr kumimoji="1" lang="en-US" altLang="zh-CN" sz="1400" b="1" dirty="0">
                <a:solidFill>
                  <a:srgbClr val="FF0000"/>
                </a:solidFill>
                <a:latin typeface="华文宋体" panose="02010600040101010101" pitchFamily="2" charset="-122"/>
                <a:ea typeface="华文宋体" panose="02010600040101010101" pitchFamily="2" charset="-122"/>
              </a:rPr>
              <a:t>       </a:t>
            </a:r>
            <a:r>
              <a:rPr kumimoji="1" lang="zh-CN" altLang="en-US" sz="1400" b="1" dirty="0">
                <a:solidFill>
                  <a:srgbClr val="FF0000"/>
                </a:solidFill>
                <a:latin typeface="华文宋体" panose="02010600040101010101" pitchFamily="2" charset="-122"/>
                <a:ea typeface="华文宋体" panose="02010600040101010101" pitchFamily="2" charset="-122"/>
              </a:rPr>
              <a:t>社会医学教研室          主管医师</a:t>
            </a:r>
            <a:endParaRPr kumimoji="1" lang="en-US" altLang="zh-CN" sz="1400" b="1" dirty="0">
              <a:solidFill>
                <a:srgbClr val="FF0000"/>
              </a:solidFill>
              <a:latin typeface="华文宋体" panose="02010600040101010101" pitchFamily="2" charset="-122"/>
              <a:ea typeface="华文宋体" panose="02010600040101010101" pitchFamily="2" charset="-122"/>
            </a:endParaRPr>
          </a:p>
          <a:p>
            <a:pPr>
              <a:spcBef>
                <a:spcPts val="600"/>
              </a:spcBef>
            </a:pPr>
            <a:r>
              <a:rPr kumimoji="1" lang="en-US" altLang="zh-CN" sz="1400" b="1" dirty="0">
                <a:solidFill>
                  <a:srgbClr val="FF0000"/>
                </a:solidFill>
                <a:latin typeface="华文宋体" panose="02010600040101010101" pitchFamily="2" charset="-122"/>
                <a:ea typeface="华文宋体" panose="02010600040101010101" pitchFamily="2" charset="-122"/>
              </a:rPr>
              <a:t>1999.6 ~ 2000.3    </a:t>
            </a:r>
            <a:r>
              <a:rPr kumimoji="1" lang="zh-CN" altLang="en-US" sz="1400" b="1" dirty="0">
                <a:solidFill>
                  <a:srgbClr val="FF0000"/>
                </a:solidFill>
                <a:latin typeface="华文宋体" panose="02010600040101010101" pitchFamily="2" charset="-122"/>
                <a:ea typeface="华文宋体" panose="02010600040101010101" pitchFamily="2" charset="-122"/>
              </a:rPr>
              <a:t>南京铁道医学院    医疗保险学系              讲师</a:t>
            </a:r>
            <a:endParaRPr kumimoji="1" lang="en-US" altLang="zh-CN" sz="1400" b="1" dirty="0">
              <a:solidFill>
                <a:srgbClr val="FF0000"/>
              </a:solidFill>
              <a:latin typeface="华文宋体" panose="02010600040101010101" pitchFamily="2" charset="-122"/>
              <a:ea typeface="华文宋体" panose="02010600040101010101" pitchFamily="2" charset="-122"/>
            </a:endParaRPr>
          </a:p>
          <a:p>
            <a:pPr>
              <a:spcBef>
                <a:spcPts val="600"/>
              </a:spcBef>
            </a:pPr>
            <a:r>
              <a:rPr kumimoji="1" lang="en-US" altLang="zh-CN" sz="1400" b="1" dirty="0">
                <a:solidFill>
                  <a:srgbClr val="FF0000"/>
                </a:solidFill>
                <a:latin typeface="华文宋体" panose="02010600040101010101" pitchFamily="2" charset="-122"/>
                <a:ea typeface="华文宋体" panose="02010600040101010101" pitchFamily="2" charset="-122"/>
              </a:rPr>
              <a:t>2000.4 ~--             </a:t>
            </a:r>
            <a:r>
              <a:rPr kumimoji="1" lang="zh-CN" altLang="en-US" sz="1400" b="1" dirty="0">
                <a:solidFill>
                  <a:srgbClr val="FF0000"/>
                </a:solidFill>
                <a:latin typeface="华文宋体" panose="02010600040101010101" pitchFamily="2" charset="-122"/>
                <a:ea typeface="华文宋体" panose="02010600040101010101" pitchFamily="2" charset="-122"/>
              </a:rPr>
              <a:t>东南大学公共卫生学院    医疗保险学系  讲师</a:t>
            </a:r>
            <a:r>
              <a:rPr kumimoji="1" lang="zh-CN" altLang="en-US" sz="1400" b="1" dirty="0">
                <a:solidFill>
                  <a:srgbClr val="FF0000"/>
                </a:solidFill>
                <a:latin typeface="华文宋体" panose="02010600040101010101" pitchFamily="2" charset="-122"/>
                <a:ea typeface="华文宋体" panose="02010600040101010101" pitchFamily="2" charset="-122"/>
                <a:sym typeface="Symbol" panose="05050102010706020507" pitchFamily="18" charset="2"/>
              </a:rPr>
              <a:t>           </a:t>
            </a:r>
          </a:p>
          <a:p>
            <a:pPr>
              <a:spcBef>
                <a:spcPct val="20000"/>
              </a:spcBef>
            </a:pPr>
            <a:r>
              <a:rPr kumimoji="1" lang="en-US" altLang="zh-CN" sz="1600" b="1" dirty="0">
                <a:solidFill>
                  <a:srgbClr val="FF0000"/>
                </a:solidFill>
                <a:latin typeface="华文宋体" panose="02010600040101010101" pitchFamily="2" charset="-122"/>
                <a:ea typeface="华文宋体" panose="02010600040101010101" pitchFamily="2" charset="-122"/>
              </a:rPr>
              <a:t>2003.4~             </a:t>
            </a:r>
            <a:r>
              <a:rPr kumimoji="1" lang="zh-CN" altLang="en-US" sz="1400" b="1" dirty="0">
                <a:solidFill>
                  <a:srgbClr val="FF0000"/>
                </a:solidFill>
                <a:latin typeface="华文宋体" panose="02010600040101010101" pitchFamily="2" charset="-122"/>
                <a:ea typeface="华文宋体" panose="02010600040101010101" pitchFamily="2" charset="-122"/>
              </a:rPr>
              <a:t>东南大学公共卫生学院    医疗保险学系</a:t>
            </a:r>
            <a:r>
              <a:rPr kumimoji="1" lang="en-US" altLang="zh-CN" sz="1400" b="1" dirty="0">
                <a:solidFill>
                  <a:srgbClr val="FF0000"/>
                </a:solidFill>
                <a:latin typeface="华文宋体" panose="02010600040101010101" pitchFamily="2" charset="-122"/>
                <a:ea typeface="华文宋体" panose="02010600040101010101" pitchFamily="2" charset="-122"/>
              </a:rPr>
              <a:t>  </a:t>
            </a:r>
            <a:r>
              <a:rPr kumimoji="1" lang="zh-CN" altLang="en-US" sz="1400" b="1" dirty="0">
                <a:solidFill>
                  <a:srgbClr val="FF0000"/>
                </a:solidFill>
                <a:latin typeface="华文宋体" panose="02010600040101010101" pitchFamily="2" charset="-122"/>
                <a:ea typeface="华文宋体" panose="02010600040101010101" pitchFamily="2" charset="-122"/>
              </a:rPr>
              <a:t>副教授（</a:t>
            </a:r>
            <a:r>
              <a:rPr kumimoji="1" lang="en-US" altLang="zh-CN" sz="1400" b="1" dirty="0">
                <a:solidFill>
                  <a:srgbClr val="FF0000"/>
                </a:solidFill>
                <a:latin typeface="华文宋体" panose="02010600040101010101" pitchFamily="2" charset="-122"/>
                <a:ea typeface="华文宋体" panose="02010600040101010101" pitchFamily="2" charset="-122"/>
              </a:rPr>
              <a:t> 2003</a:t>
            </a:r>
            <a:r>
              <a:rPr kumimoji="1" lang="zh-CN" altLang="en-US" sz="1400" b="1" dirty="0">
                <a:solidFill>
                  <a:srgbClr val="FF0000"/>
                </a:solidFill>
                <a:latin typeface="华文宋体" panose="02010600040101010101" pitchFamily="2" charset="-122"/>
                <a:ea typeface="华文宋体" panose="02010600040101010101" pitchFamily="2" charset="-122"/>
              </a:rPr>
              <a:t>年）（</a:t>
            </a:r>
            <a:r>
              <a:rPr kumimoji="1" lang="zh-CN" altLang="en-US" sz="1400" b="1" dirty="0">
                <a:solidFill>
                  <a:srgbClr val="7030A0"/>
                </a:solidFill>
                <a:latin typeface="华文宋体" panose="02010600040101010101" pitchFamily="2" charset="-122"/>
                <a:ea typeface="华文宋体" panose="02010600040101010101" pitchFamily="2" charset="-122"/>
              </a:rPr>
              <a:t>现副高</a:t>
            </a:r>
            <a:r>
              <a:rPr kumimoji="1" lang="en-US" altLang="zh-CN" sz="1400" b="1" dirty="0">
                <a:solidFill>
                  <a:srgbClr val="7030A0"/>
                </a:solidFill>
                <a:latin typeface="华文宋体" panose="02010600040101010101" pitchFamily="2" charset="-122"/>
                <a:ea typeface="华文宋体" panose="02010600040101010101" pitchFamily="2" charset="-122"/>
              </a:rPr>
              <a:t>5</a:t>
            </a:r>
            <a:r>
              <a:rPr kumimoji="1" lang="zh-CN" altLang="en-US" sz="1400" b="1" dirty="0">
                <a:solidFill>
                  <a:srgbClr val="7030A0"/>
                </a:solidFill>
                <a:latin typeface="华文宋体" panose="02010600040101010101" pitchFamily="2" charset="-122"/>
                <a:ea typeface="华文宋体" panose="02010600040101010101" pitchFamily="2" charset="-122"/>
              </a:rPr>
              <a:t>级</a:t>
            </a:r>
            <a:r>
              <a:rPr kumimoji="1" lang="zh-CN" altLang="en-US" sz="1400" b="1" dirty="0">
                <a:solidFill>
                  <a:srgbClr val="FF0000"/>
                </a:solidFill>
                <a:latin typeface="华文宋体" panose="02010600040101010101" pitchFamily="2" charset="-122"/>
                <a:ea typeface="华文宋体" panose="02010600040101010101" pitchFamily="2" charset="-122"/>
              </a:rPr>
              <a:t>）</a:t>
            </a:r>
            <a:endParaRPr kumimoji="1" lang="en-US" altLang="zh-CN" sz="1400" b="1" dirty="0">
              <a:solidFill>
                <a:srgbClr val="FF0000"/>
              </a:solidFill>
              <a:latin typeface="华文宋体" panose="02010600040101010101" pitchFamily="2" charset="-122"/>
              <a:ea typeface="华文宋体" panose="02010600040101010101" pitchFamily="2" charset="-122"/>
            </a:endParaRPr>
          </a:p>
        </p:txBody>
      </p:sp>
      <p:pic>
        <p:nvPicPr>
          <p:cNvPr id="8" name="图片 7">
            <a:extLst>
              <a:ext uri="{FF2B5EF4-FFF2-40B4-BE49-F238E27FC236}">
                <a16:creationId xmlns:a16="http://schemas.microsoft.com/office/drawing/2014/main" id="{FF2ECD6F-AD21-4AA2-97AF-1A03AA893F6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59989" y="6155500"/>
            <a:ext cx="1154875" cy="63367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 Box 3">
            <a:extLst>
              <a:ext uri="{FF2B5EF4-FFF2-40B4-BE49-F238E27FC236}">
                <a16:creationId xmlns:a16="http://schemas.microsoft.com/office/drawing/2014/main" id="{AF2BBAFB-5588-44BB-B039-3E6A5554C09F}"/>
              </a:ext>
            </a:extLst>
          </p:cNvPr>
          <p:cNvSpPr txBox="1">
            <a:spLocks noChangeArrowheads="1"/>
          </p:cNvSpPr>
          <p:nvPr/>
        </p:nvSpPr>
        <p:spPr bwMode="auto">
          <a:xfrm>
            <a:off x="827088" y="260350"/>
            <a:ext cx="7910714" cy="461665"/>
          </a:xfrm>
          <a:prstGeom prst="rect">
            <a:avLst/>
          </a:prstGeom>
          <a:noFill/>
          <a:ln w="9525">
            <a:solidFill>
              <a:schemeClr val="tx2"/>
            </a:solidFill>
            <a:miter lim="800000"/>
            <a:headEnd/>
            <a:tailEnd/>
          </a:ln>
          <a:effectLst/>
        </p:spPr>
        <p:txBody>
          <a:bodyPr wrap="square">
            <a:spAutoFit/>
          </a:bodyPr>
          <a:lstStyle/>
          <a:p>
            <a:pPr eaLnBrk="1" hangingPunct="1">
              <a:spcBef>
                <a:spcPct val="50000"/>
              </a:spcBef>
              <a:defRPr/>
            </a:pPr>
            <a:r>
              <a:rPr lang="zh-CN" altLang="en-US" sz="2400" dirty="0">
                <a:solidFill>
                  <a:srgbClr val="FFCC00"/>
                </a:solidFill>
                <a:latin typeface="Times New Roman" pitchFamily="18" charset="0"/>
              </a:rPr>
              <a:t>张晓</a:t>
            </a:r>
            <a:r>
              <a:rPr lang="en-US" altLang="zh-CN" sz="2400" dirty="0">
                <a:solidFill>
                  <a:srgbClr val="FFCC00"/>
                </a:solidFill>
                <a:latin typeface="Times New Roman" pitchFamily="18" charset="0"/>
              </a:rPr>
              <a:t>    </a:t>
            </a:r>
            <a:r>
              <a:rPr lang="zh-CN" altLang="en-US" sz="2400" dirty="0">
                <a:solidFill>
                  <a:srgbClr val="FFCC00"/>
                </a:solidFill>
                <a:latin typeface="Times New Roman" pitchFamily="18" charset="0"/>
              </a:rPr>
              <a:t>公共卫生学院  </a:t>
            </a:r>
            <a:r>
              <a:rPr lang="zh-CN" altLang="en-US" sz="2400" b="1" dirty="0">
                <a:effectLst>
                  <a:outerShdw blurRad="38100" dist="38100" dir="2700000" algn="tl">
                    <a:srgbClr val="000000"/>
                  </a:outerShdw>
                </a:effectLst>
                <a:latin typeface="Times New Roman" pitchFamily="18" charset="0"/>
              </a:rPr>
              <a:t>任现岗位职级以来</a:t>
            </a:r>
            <a:r>
              <a:rPr lang="zh-CN" altLang="en-US" sz="2400" b="1" dirty="0">
                <a:solidFill>
                  <a:srgbClr val="FFFF00"/>
                </a:solidFill>
                <a:effectLst>
                  <a:outerShdw blurRad="38100" dist="38100" dir="2700000" algn="tl">
                    <a:srgbClr val="000000"/>
                  </a:outerShdw>
                </a:effectLst>
                <a:latin typeface="Times New Roman" pitchFamily="18" charset="0"/>
              </a:rPr>
              <a:t>教学工作</a:t>
            </a:r>
          </a:p>
        </p:txBody>
      </p:sp>
      <p:sp>
        <p:nvSpPr>
          <p:cNvPr id="3" name="文本框 2">
            <a:extLst>
              <a:ext uri="{FF2B5EF4-FFF2-40B4-BE49-F238E27FC236}">
                <a16:creationId xmlns:a16="http://schemas.microsoft.com/office/drawing/2014/main" id="{751F729C-3B5C-4BAB-8967-2737F4FB1766}"/>
              </a:ext>
            </a:extLst>
          </p:cNvPr>
          <p:cNvSpPr txBox="1"/>
          <p:nvPr/>
        </p:nvSpPr>
        <p:spPr>
          <a:xfrm>
            <a:off x="842368" y="980728"/>
            <a:ext cx="7910714" cy="969817"/>
          </a:xfrm>
          <a:prstGeom prst="rect">
            <a:avLst/>
          </a:prstGeom>
          <a:solidFill>
            <a:srgbClr val="FF0000"/>
          </a:solidFill>
        </p:spPr>
        <p:txBody>
          <a:bodyPr wrap="square" rtlCol="0">
            <a:spAutoFit/>
          </a:bodyPr>
          <a:lstStyle/>
          <a:p>
            <a:pPr algn="ctr">
              <a:lnSpc>
                <a:spcPct val="150000"/>
              </a:lnSpc>
            </a:pPr>
            <a:r>
              <a:rPr lang="zh-CN" altLang="en-US" sz="2000" dirty="0">
                <a:solidFill>
                  <a:srgbClr val="FFFF00"/>
                </a:solidFill>
                <a:latin typeface="华文琥珀" panose="02010800040101010101" pitchFamily="2" charset="-122"/>
                <a:ea typeface="华文琥珀" panose="02010800040101010101" pitchFamily="2" charset="-122"/>
              </a:rPr>
              <a:t>本科生授课课程  </a:t>
            </a:r>
            <a:r>
              <a:rPr lang="en-US" altLang="zh-CN" sz="2000" dirty="0">
                <a:solidFill>
                  <a:srgbClr val="FFFF00"/>
                </a:solidFill>
                <a:latin typeface="华文琥珀" panose="02010800040101010101" pitchFamily="2" charset="-122"/>
                <a:ea typeface="华文琥珀" panose="02010800040101010101" pitchFamily="2" charset="-122"/>
              </a:rPr>
              <a:t>7</a:t>
            </a:r>
            <a:r>
              <a:rPr lang="zh-CN" altLang="en-US" sz="2000" dirty="0">
                <a:solidFill>
                  <a:srgbClr val="FFFF00"/>
                </a:solidFill>
                <a:latin typeface="华文琥珀" panose="02010800040101010101" pitchFamily="2" charset="-122"/>
                <a:ea typeface="华文琥珀" panose="02010800040101010101" pitchFamily="2" charset="-122"/>
              </a:rPr>
              <a:t> 门；   学时数  </a:t>
            </a:r>
            <a:r>
              <a:rPr lang="en-US" altLang="zh-CN" sz="2000" dirty="0">
                <a:solidFill>
                  <a:srgbClr val="FFFF00"/>
                </a:solidFill>
                <a:latin typeface="华文琥珀" panose="02010800040101010101" pitchFamily="2" charset="-122"/>
                <a:ea typeface="华文琥珀" panose="02010800040101010101" pitchFamily="2" charset="-122"/>
              </a:rPr>
              <a:t>1793</a:t>
            </a:r>
            <a:r>
              <a:rPr lang="zh-CN" altLang="en-US" sz="2000" dirty="0">
                <a:solidFill>
                  <a:srgbClr val="FFFF00"/>
                </a:solidFill>
                <a:latin typeface="华文琥珀" panose="02010800040101010101" pitchFamily="2" charset="-122"/>
                <a:ea typeface="华文琥珀" panose="02010800040101010101" pitchFamily="2" charset="-122"/>
              </a:rPr>
              <a:t>学时；学分数</a:t>
            </a:r>
            <a:r>
              <a:rPr lang="en-US" altLang="zh-CN" sz="2000" dirty="0">
                <a:solidFill>
                  <a:srgbClr val="FFFF00"/>
                </a:solidFill>
                <a:latin typeface="华文琥珀" panose="02010800040101010101" pitchFamily="2" charset="-122"/>
                <a:ea typeface="华文琥珀" panose="02010800040101010101" pitchFamily="2" charset="-122"/>
              </a:rPr>
              <a:t>129.5</a:t>
            </a:r>
            <a:r>
              <a:rPr lang="zh-CN" altLang="en-US" sz="2000" dirty="0">
                <a:solidFill>
                  <a:srgbClr val="FFFF00"/>
                </a:solidFill>
                <a:latin typeface="华文琥珀" panose="02010800040101010101" pitchFamily="2" charset="-122"/>
                <a:ea typeface="华文琥珀" panose="02010800040101010101" pitchFamily="2" charset="-122"/>
              </a:rPr>
              <a:t>学分；</a:t>
            </a:r>
            <a:endParaRPr lang="en-US" altLang="zh-CN" sz="2000" dirty="0">
              <a:solidFill>
                <a:srgbClr val="FFFF00"/>
              </a:solidFill>
              <a:latin typeface="华文琥珀" panose="02010800040101010101" pitchFamily="2" charset="-122"/>
              <a:ea typeface="华文琥珀" panose="02010800040101010101" pitchFamily="2" charset="-122"/>
            </a:endParaRPr>
          </a:p>
          <a:p>
            <a:pPr algn="ctr">
              <a:lnSpc>
                <a:spcPct val="150000"/>
              </a:lnSpc>
            </a:pPr>
            <a:r>
              <a:rPr lang="zh-CN" altLang="en-US" sz="2000" dirty="0">
                <a:solidFill>
                  <a:srgbClr val="FFFF00"/>
                </a:solidFill>
                <a:latin typeface="华文琥珀" panose="02010800040101010101" pitchFamily="2" charset="-122"/>
                <a:ea typeface="华文琥珀" panose="02010800040101010101" pitchFamily="2" charset="-122"/>
              </a:rPr>
              <a:t>研究生授课课程  </a:t>
            </a:r>
            <a:r>
              <a:rPr lang="en-US" altLang="zh-CN" sz="2000" dirty="0">
                <a:solidFill>
                  <a:srgbClr val="FFFF00"/>
                </a:solidFill>
                <a:latin typeface="华文琥珀" panose="02010800040101010101" pitchFamily="2" charset="-122"/>
                <a:ea typeface="华文琥珀" panose="02010800040101010101" pitchFamily="2" charset="-122"/>
              </a:rPr>
              <a:t>6 </a:t>
            </a:r>
            <a:r>
              <a:rPr lang="zh-CN" altLang="en-US" sz="2000" dirty="0">
                <a:solidFill>
                  <a:srgbClr val="FFFF00"/>
                </a:solidFill>
                <a:latin typeface="华文琥珀" panose="02010800040101010101" pitchFamily="2" charset="-122"/>
                <a:ea typeface="华文琥珀" panose="02010800040101010101" pitchFamily="2" charset="-122"/>
              </a:rPr>
              <a:t>门；   学时数  </a:t>
            </a:r>
            <a:r>
              <a:rPr lang="en-US" altLang="zh-CN" sz="2000" dirty="0">
                <a:solidFill>
                  <a:srgbClr val="FFFF00"/>
                </a:solidFill>
                <a:latin typeface="华文琥珀" panose="02010800040101010101" pitchFamily="2" charset="-122"/>
                <a:ea typeface="华文琥珀" panose="02010800040101010101" pitchFamily="2" charset="-122"/>
              </a:rPr>
              <a:t>1244</a:t>
            </a:r>
            <a:r>
              <a:rPr lang="zh-CN" altLang="en-US" sz="2000" dirty="0">
                <a:solidFill>
                  <a:srgbClr val="FFFF00"/>
                </a:solidFill>
                <a:latin typeface="华文琥珀" panose="02010800040101010101" pitchFamily="2" charset="-122"/>
                <a:ea typeface="华文琥珀" panose="02010800040101010101" pitchFamily="2" charset="-122"/>
              </a:rPr>
              <a:t>学时；学分数   </a:t>
            </a:r>
            <a:r>
              <a:rPr lang="en-US" altLang="zh-CN" sz="2000" dirty="0">
                <a:solidFill>
                  <a:srgbClr val="FFFF00"/>
                </a:solidFill>
                <a:latin typeface="华文琥珀" panose="02010800040101010101" pitchFamily="2" charset="-122"/>
                <a:ea typeface="华文琥珀" panose="02010800040101010101" pitchFamily="2" charset="-122"/>
              </a:rPr>
              <a:t>67.0</a:t>
            </a:r>
            <a:r>
              <a:rPr lang="zh-CN" altLang="en-US" sz="2000" dirty="0">
                <a:solidFill>
                  <a:srgbClr val="FFFF00"/>
                </a:solidFill>
                <a:latin typeface="华文琥珀" panose="02010800040101010101" pitchFamily="2" charset="-122"/>
                <a:ea typeface="华文琥珀" panose="02010800040101010101" pitchFamily="2" charset="-122"/>
              </a:rPr>
              <a:t>学分。</a:t>
            </a:r>
          </a:p>
        </p:txBody>
      </p:sp>
      <p:sp>
        <p:nvSpPr>
          <p:cNvPr id="6" name="文本框 5">
            <a:extLst>
              <a:ext uri="{FF2B5EF4-FFF2-40B4-BE49-F238E27FC236}">
                <a16:creationId xmlns:a16="http://schemas.microsoft.com/office/drawing/2014/main" id="{0D08DA98-D9F3-47F0-9B08-2DCE6312E871}"/>
              </a:ext>
            </a:extLst>
          </p:cNvPr>
          <p:cNvSpPr txBox="1"/>
          <p:nvPr/>
        </p:nvSpPr>
        <p:spPr>
          <a:xfrm>
            <a:off x="827584" y="1988840"/>
            <a:ext cx="7910714" cy="830997"/>
          </a:xfrm>
          <a:prstGeom prst="rect">
            <a:avLst/>
          </a:prstGeom>
          <a:solidFill>
            <a:schemeClr val="tx1"/>
          </a:solidFill>
        </p:spPr>
        <p:txBody>
          <a:bodyPr wrap="square" rtlCol="0">
            <a:spAutoFit/>
          </a:bodyPr>
          <a:lstStyle/>
          <a:p>
            <a:pPr algn="ctr"/>
            <a:r>
              <a:rPr lang="zh-CN" altLang="en-US" sz="2400" dirty="0">
                <a:solidFill>
                  <a:srgbClr val="FF0000"/>
                </a:solidFill>
                <a:latin typeface="华文琥珀" panose="02010800040101010101" pitchFamily="2" charset="-122"/>
                <a:ea typeface="华文琥珀" panose="02010800040101010101" pitchFamily="2" charset="-122"/>
              </a:rPr>
              <a:t>指导硕士研究生毕业 </a:t>
            </a:r>
            <a:r>
              <a:rPr lang="en-US" altLang="zh-CN" sz="2400" dirty="0">
                <a:solidFill>
                  <a:srgbClr val="FF0000"/>
                </a:solidFill>
                <a:latin typeface="华文琥珀" panose="02010800040101010101" pitchFamily="2" charset="-122"/>
                <a:ea typeface="华文琥珀" panose="02010800040101010101" pitchFamily="2" charset="-122"/>
              </a:rPr>
              <a:t>67</a:t>
            </a:r>
            <a:r>
              <a:rPr lang="zh-CN" altLang="en-US" sz="2400" dirty="0">
                <a:solidFill>
                  <a:srgbClr val="FF0000"/>
                </a:solidFill>
                <a:latin typeface="华文琥珀" panose="02010800040101010101" pitchFamily="2" charset="-122"/>
                <a:ea typeface="华文琥珀" panose="02010800040101010101" pitchFamily="2" charset="-122"/>
              </a:rPr>
              <a:t>名（已经毕业 </a:t>
            </a:r>
            <a:r>
              <a:rPr lang="en-US" altLang="zh-CN" sz="2400" dirty="0">
                <a:solidFill>
                  <a:srgbClr val="FF0000"/>
                </a:solidFill>
                <a:latin typeface="华文琥珀" panose="02010800040101010101" pitchFamily="2" charset="-122"/>
                <a:ea typeface="华文琥珀" panose="02010800040101010101" pitchFamily="2" charset="-122"/>
              </a:rPr>
              <a:t>60</a:t>
            </a:r>
            <a:r>
              <a:rPr lang="zh-CN" altLang="en-US" sz="2400" dirty="0">
                <a:solidFill>
                  <a:srgbClr val="FF0000"/>
                </a:solidFill>
                <a:latin typeface="华文琥珀" panose="02010800040101010101" pitchFamily="2" charset="-122"/>
                <a:ea typeface="华文琥珀" panose="02010800040101010101" pitchFamily="2" charset="-122"/>
              </a:rPr>
              <a:t>人）；     </a:t>
            </a:r>
            <a:endParaRPr lang="en-US" altLang="zh-CN" sz="2400" dirty="0">
              <a:solidFill>
                <a:srgbClr val="FF0000"/>
              </a:solidFill>
              <a:latin typeface="华文琥珀" panose="02010800040101010101" pitchFamily="2" charset="-122"/>
              <a:ea typeface="华文琥珀" panose="02010800040101010101" pitchFamily="2" charset="-122"/>
            </a:endParaRPr>
          </a:p>
          <a:p>
            <a:pPr algn="ctr"/>
            <a:r>
              <a:rPr lang="zh-CN" altLang="en-US" sz="2400" dirty="0">
                <a:solidFill>
                  <a:srgbClr val="FF0000"/>
                </a:solidFill>
                <a:latin typeface="华文琥珀" panose="02010800040101010101" pitchFamily="2" charset="-122"/>
                <a:ea typeface="华文琥珀" panose="02010800040101010101" pitchFamily="2" charset="-122"/>
              </a:rPr>
              <a:t>指导本科毕业设计：</a:t>
            </a:r>
            <a:r>
              <a:rPr lang="en-US" altLang="zh-CN" sz="2400" dirty="0">
                <a:solidFill>
                  <a:srgbClr val="FF0000"/>
                </a:solidFill>
                <a:latin typeface="华文琥珀" panose="02010800040101010101" pitchFamily="2" charset="-122"/>
                <a:ea typeface="华文琥珀" panose="02010800040101010101" pitchFamily="2" charset="-122"/>
              </a:rPr>
              <a:t>60</a:t>
            </a:r>
            <a:r>
              <a:rPr lang="zh-CN" altLang="en-US" sz="2400" dirty="0">
                <a:solidFill>
                  <a:srgbClr val="FF0000"/>
                </a:solidFill>
                <a:latin typeface="华文琥珀" panose="02010800040101010101" pitchFamily="2" charset="-122"/>
                <a:ea typeface="华文琥珀" panose="02010800040101010101" pitchFamily="2" charset="-122"/>
              </a:rPr>
              <a:t>余名</a:t>
            </a:r>
            <a:endParaRPr lang="en-US" altLang="zh-CN" sz="2400" dirty="0">
              <a:solidFill>
                <a:srgbClr val="FF0000"/>
              </a:solidFill>
              <a:latin typeface="华文琥珀" panose="02010800040101010101" pitchFamily="2" charset="-122"/>
              <a:ea typeface="华文琥珀" panose="02010800040101010101" pitchFamily="2" charset="-122"/>
            </a:endParaRPr>
          </a:p>
        </p:txBody>
      </p:sp>
      <p:sp>
        <p:nvSpPr>
          <p:cNvPr id="4" name="文本框 3">
            <a:extLst>
              <a:ext uri="{FF2B5EF4-FFF2-40B4-BE49-F238E27FC236}">
                <a16:creationId xmlns:a16="http://schemas.microsoft.com/office/drawing/2014/main" id="{CBF61CCD-5513-48BC-997B-332158CF04EA}"/>
              </a:ext>
            </a:extLst>
          </p:cNvPr>
          <p:cNvSpPr txBox="1"/>
          <p:nvPr/>
        </p:nvSpPr>
        <p:spPr>
          <a:xfrm>
            <a:off x="755576" y="4601402"/>
            <a:ext cx="4680520" cy="2292935"/>
          </a:xfrm>
          <a:prstGeom prst="rect">
            <a:avLst/>
          </a:prstGeom>
          <a:noFill/>
        </p:spPr>
        <p:txBody>
          <a:bodyPr wrap="square" rtlCol="0">
            <a:spAutoFit/>
          </a:bodyPr>
          <a:lstStyle/>
          <a:p>
            <a:pPr marL="342900" lvl="0" indent="-342900">
              <a:buFont typeface="+mj-lt"/>
              <a:buAutoNum type="arabicPeriod"/>
            </a:pPr>
            <a:r>
              <a:rPr lang="zh-CN" altLang="zh-CN" sz="1100" b="1" dirty="0">
                <a:solidFill>
                  <a:srgbClr val="FFFF00"/>
                </a:solidFill>
              </a:rPr>
              <a:t>曾任医疗保险学科系主任</a:t>
            </a:r>
            <a:r>
              <a:rPr lang="en-US" altLang="zh-CN" sz="1100" b="1" dirty="0">
                <a:solidFill>
                  <a:srgbClr val="FFFF00"/>
                </a:solidFill>
              </a:rPr>
              <a:t>16</a:t>
            </a:r>
            <a:r>
              <a:rPr lang="zh-CN" altLang="en-US" sz="1100" b="1" dirty="0">
                <a:solidFill>
                  <a:srgbClr val="FFFF00"/>
                </a:solidFill>
              </a:rPr>
              <a:t>年</a:t>
            </a:r>
            <a:r>
              <a:rPr lang="zh-CN" altLang="zh-CN" sz="1100" b="1" dirty="0">
                <a:solidFill>
                  <a:srgbClr val="FFFF00"/>
                </a:solidFill>
              </a:rPr>
              <a:t>（</a:t>
            </a:r>
            <a:r>
              <a:rPr lang="en-US" altLang="zh-CN" sz="1100" b="1" dirty="0">
                <a:solidFill>
                  <a:srgbClr val="FFFF00"/>
                </a:solidFill>
              </a:rPr>
              <a:t>2003</a:t>
            </a:r>
            <a:r>
              <a:rPr lang="zh-CN" altLang="zh-CN" sz="1100" b="1" dirty="0">
                <a:solidFill>
                  <a:srgbClr val="FFFF00"/>
                </a:solidFill>
              </a:rPr>
              <a:t>—</a:t>
            </a:r>
            <a:r>
              <a:rPr lang="en-US" altLang="zh-CN" sz="1100" b="1" dirty="0">
                <a:solidFill>
                  <a:srgbClr val="FFFF00"/>
                </a:solidFill>
              </a:rPr>
              <a:t>2018</a:t>
            </a:r>
            <a:r>
              <a:rPr lang="zh-CN" altLang="zh-CN" sz="1100" b="1" dirty="0">
                <a:solidFill>
                  <a:srgbClr val="FFFF00"/>
                </a:solidFill>
              </a:rPr>
              <a:t>）</a:t>
            </a:r>
            <a:r>
              <a:rPr lang="zh-CN" altLang="en-US" sz="1100" b="1" dirty="0">
                <a:solidFill>
                  <a:srgbClr val="FFFF00"/>
                </a:solidFill>
              </a:rPr>
              <a:t>，一直担任：</a:t>
            </a:r>
            <a:r>
              <a:rPr lang="zh-CN" altLang="zh-CN" sz="1100" b="1" dirty="0">
                <a:solidFill>
                  <a:srgbClr val="FFFF00"/>
                </a:solidFill>
              </a:rPr>
              <a:t>江苏省医疗保险特色专业学科</a:t>
            </a:r>
            <a:r>
              <a:rPr lang="zh-CN" altLang="en-US" sz="1100" b="1" dirty="0">
                <a:solidFill>
                  <a:srgbClr val="FFFF00"/>
                </a:solidFill>
              </a:rPr>
              <a:t>建设</a:t>
            </a:r>
            <a:r>
              <a:rPr lang="zh-CN" altLang="zh-CN" sz="1100" b="1" dirty="0">
                <a:solidFill>
                  <a:srgbClr val="FFFF00"/>
                </a:solidFill>
              </a:rPr>
              <a:t>带头人</a:t>
            </a:r>
            <a:r>
              <a:rPr lang="zh-CN" altLang="en-US" sz="1100" b="1" dirty="0"/>
              <a:t>；期间培养本科毕业生</a:t>
            </a:r>
            <a:r>
              <a:rPr lang="en-US" altLang="zh-CN" sz="1100" b="1" dirty="0"/>
              <a:t>1</a:t>
            </a:r>
            <a:r>
              <a:rPr lang="zh-CN" altLang="en-US" sz="1100" b="1" dirty="0"/>
              <a:t>千多人；</a:t>
            </a:r>
            <a:endParaRPr lang="en-US" altLang="zh-CN" sz="1100" b="1" dirty="0"/>
          </a:p>
          <a:p>
            <a:pPr marL="342900" indent="-342900">
              <a:buFont typeface="+mj-lt"/>
              <a:buAutoNum type="arabicPeriod"/>
            </a:pPr>
            <a:r>
              <a:rPr lang="zh-CN" altLang="zh-CN" sz="1100" b="1" kern="100" dirty="0">
                <a:latin typeface="Times New Roman" panose="02020603050405020304" pitchFamily="18" charset="0"/>
                <a:cs typeface="Times New Roman" panose="02020603050405020304" pitchFamily="18" charset="0"/>
              </a:rPr>
              <a:t>《东南大学医疗保险专业建设：回顾与展望》，</a:t>
            </a:r>
            <a:r>
              <a:rPr lang="en-US" altLang="zh-CN" sz="1100" b="1" kern="100" dirty="0">
                <a:latin typeface="Times New Roman" panose="02020603050405020304" pitchFamily="18" charset="0"/>
                <a:cs typeface="Times New Roman" panose="02020603050405020304" pitchFamily="18" charset="0"/>
              </a:rPr>
              <a:t>2019</a:t>
            </a:r>
            <a:r>
              <a:rPr lang="zh-CN" altLang="zh-CN" sz="1100" b="1" kern="100" dirty="0">
                <a:latin typeface="Times New Roman" panose="02020603050405020304" pitchFamily="18" charset="0"/>
                <a:cs typeface="Times New Roman" panose="02020603050405020304" pitchFamily="18" charset="0"/>
              </a:rPr>
              <a:t>年中国社会保障学会优秀教学论文二等奖</a:t>
            </a:r>
          </a:p>
          <a:p>
            <a:pPr marL="342900" lvl="0" indent="-342900">
              <a:buFont typeface="+mj-lt"/>
              <a:buAutoNum type="arabicPeriod"/>
            </a:pPr>
            <a:r>
              <a:rPr lang="en-US" altLang="zh-CN" sz="1100" b="1" kern="100" dirty="0">
                <a:solidFill>
                  <a:srgbClr val="FFFF00"/>
                </a:solidFill>
                <a:latin typeface="黑体" panose="02010609060101010101" pitchFamily="49" charset="-122"/>
                <a:ea typeface="黑体" panose="02010609060101010101" pitchFamily="49" charset="-122"/>
                <a:cs typeface="Times New Roman" panose="02020603050405020304" pitchFamily="18" charset="0"/>
              </a:rPr>
              <a:t>2012</a:t>
            </a:r>
            <a:r>
              <a:rPr lang="zh-CN" altLang="zh-CN" sz="1100" b="1" kern="100" dirty="0">
                <a:solidFill>
                  <a:srgbClr val="FFFF00"/>
                </a:solidFill>
                <a:latin typeface="黑体" panose="02010609060101010101" pitchFamily="49" charset="-122"/>
                <a:ea typeface="黑体" panose="02010609060101010101" pitchFamily="49" charset="-122"/>
                <a:cs typeface="Times New Roman" panose="02020603050405020304" pitchFamily="18" charset="0"/>
              </a:rPr>
              <a:t>年东南大学教学工作优秀一等奖</a:t>
            </a:r>
          </a:p>
          <a:p>
            <a:pPr marL="342900" indent="-342900">
              <a:buFont typeface="+mj-lt"/>
              <a:buAutoNum type="arabicPeriod"/>
            </a:pPr>
            <a:r>
              <a:rPr lang="en-US" altLang="zh-CN" sz="1100" b="1" kern="100" dirty="0">
                <a:solidFill>
                  <a:srgbClr val="FFFF00"/>
                </a:solidFill>
                <a:latin typeface="黑体" panose="02010609060101010101" pitchFamily="49" charset="-122"/>
                <a:ea typeface="黑体" panose="02010609060101010101" pitchFamily="49" charset="-122"/>
                <a:cs typeface="Times New Roman" panose="02020603050405020304" pitchFamily="18" charset="0"/>
              </a:rPr>
              <a:t>2003</a:t>
            </a:r>
            <a:r>
              <a:rPr lang="zh-CN" altLang="zh-CN" sz="1100" b="1" kern="100" dirty="0">
                <a:solidFill>
                  <a:srgbClr val="FFFF00"/>
                </a:solidFill>
                <a:latin typeface="黑体" panose="02010609060101010101" pitchFamily="49" charset="-122"/>
                <a:ea typeface="黑体" panose="02010609060101010101" pitchFamily="49" charset="-122"/>
                <a:cs typeface="Times New Roman" panose="02020603050405020304" pitchFamily="18" charset="0"/>
              </a:rPr>
              <a:t>年教学工作优秀奖一等奖，东南大学，</a:t>
            </a:r>
            <a:r>
              <a:rPr lang="en-US" altLang="zh-CN" sz="1100" b="1" kern="100" dirty="0">
                <a:solidFill>
                  <a:srgbClr val="FFFF00"/>
                </a:solidFill>
                <a:latin typeface="黑体" panose="02010609060101010101" pitchFamily="49" charset="-122"/>
                <a:ea typeface="黑体" panose="02010609060101010101" pitchFamily="49" charset="-122"/>
                <a:cs typeface="Times New Roman" panose="02020603050405020304" pitchFamily="18" charset="0"/>
              </a:rPr>
              <a:t>2003.9</a:t>
            </a:r>
            <a:endParaRPr lang="zh-CN" altLang="zh-CN" sz="1100" b="1" kern="100" dirty="0">
              <a:solidFill>
                <a:srgbClr val="FFFF00"/>
              </a:solidFill>
              <a:latin typeface="黑体" panose="02010609060101010101" pitchFamily="49" charset="-122"/>
              <a:ea typeface="黑体" panose="02010609060101010101" pitchFamily="49" charset="-122"/>
              <a:cs typeface="Times New Roman" panose="02020603050405020304" pitchFamily="18" charset="0"/>
            </a:endParaRPr>
          </a:p>
          <a:p>
            <a:pPr marL="342900" lvl="0" indent="-342900">
              <a:buFont typeface="+mj-lt"/>
              <a:buAutoNum type="arabicPeriod"/>
            </a:pPr>
            <a:r>
              <a:rPr lang="zh-CN" altLang="zh-CN" sz="1100" b="1" kern="100" dirty="0">
                <a:solidFill>
                  <a:srgbClr val="FFFF00"/>
                </a:solidFill>
                <a:latin typeface="Times New Roman" panose="02020603050405020304" pitchFamily="18" charset="0"/>
                <a:cs typeface="Times New Roman" panose="02020603050405020304" pitchFamily="18" charset="0"/>
              </a:rPr>
              <a:t>《医疗保险高等教育的创立于改革》</a:t>
            </a:r>
            <a:r>
              <a:rPr lang="zh-CN" altLang="zh-CN" sz="1100" b="1" kern="100" dirty="0">
                <a:latin typeface="Times New Roman" panose="02020603050405020304" pitchFamily="18" charset="0"/>
                <a:cs typeface="Times New Roman" panose="02020603050405020304" pitchFamily="18" charset="0"/>
              </a:rPr>
              <a:t>，东南大学教学成果奖，二等奖，</a:t>
            </a:r>
            <a:r>
              <a:rPr lang="en-US" altLang="zh-CN" sz="1100" b="1" kern="100" dirty="0">
                <a:latin typeface="Times New Roman" panose="02020603050405020304" pitchFamily="18" charset="0"/>
                <a:cs typeface="Times New Roman" panose="02020603050405020304" pitchFamily="18" charset="0"/>
              </a:rPr>
              <a:t>2004.11</a:t>
            </a:r>
            <a:endParaRPr lang="zh-CN" altLang="zh-CN" sz="1100" b="1" kern="100" dirty="0">
              <a:latin typeface="Times New Roman" panose="02020603050405020304" pitchFamily="18" charset="0"/>
              <a:cs typeface="Times New Roman" panose="02020603050405020304" pitchFamily="18" charset="0"/>
            </a:endParaRPr>
          </a:p>
          <a:p>
            <a:pPr marL="342900" indent="-342900">
              <a:buFont typeface="+mj-lt"/>
              <a:buAutoNum type="arabicPeriod"/>
            </a:pPr>
            <a:r>
              <a:rPr lang="zh-CN" altLang="zh-CN" sz="1100" b="1" kern="100" dirty="0">
                <a:latin typeface="Times New Roman" panose="02020603050405020304" pitchFamily="18" charset="0"/>
                <a:cs typeface="Times New Roman" panose="02020603050405020304" pitchFamily="18" charset="0"/>
              </a:rPr>
              <a:t>《医疗保险学》课程，东南大学优秀课程奖，二等奖，</a:t>
            </a:r>
            <a:r>
              <a:rPr lang="en-US" altLang="zh-CN" sz="1100" b="1" kern="100" dirty="0">
                <a:latin typeface="Times New Roman" panose="02020603050405020304" pitchFamily="18" charset="0"/>
                <a:cs typeface="Times New Roman" panose="02020603050405020304" pitchFamily="18" charset="0"/>
              </a:rPr>
              <a:t>2004.9</a:t>
            </a:r>
            <a:endParaRPr lang="zh-CN" altLang="zh-CN" sz="1100" b="1" kern="100" dirty="0">
              <a:latin typeface="Times New Roman" panose="02020603050405020304" pitchFamily="18" charset="0"/>
              <a:cs typeface="Times New Roman" panose="02020603050405020304" pitchFamily="18" charset="0"/>
            </a:endParaRPr>
          </a:p>
          <a:p>
            <a:pPr marL="342900" indent="-342900">
              <a:buFont typeface="+mj-lt"/>
              <a:buAutoNum type="arabicPeriod"/>
            </a:pPr>
            <a:r>
              <a:rPr lang="zh-CN" altLang="zh-CN" sz="1100" b="1" kern="100" dirty="0">
                <a:solidFill>
                  <a:srgbClr val="FFC000"/>
                </a:solidFill>
                <a:latin typeface="Times New Roman" panose="02020603050405020304" pitchFamily="18" charset="0"/>
                <a:cs typeface="Times New Roman" panose="02020603050405020304" pitchFamily="18" charset="0"/>
              </a:rPr>
              <a:t>“我最喜爱的研究生导师”，东南大学第八届“我最喜爱的研究生导师”，优秀导师，</a:t>
            </a:r>
            <a:r>
              <a:rPr lang="en-US" altLang="zh-CN" sz="1100" b="1" kern="100" dirty="0">
                <a:solidFill>
                  <a:srgbClr val="FFC000"/>
                </a:solidFill>
                <a:latin typeface="Times New Roman" panose="02020603050405020304" pitchFamily="18" charset="0"/>
                <a:cs typeface="Times New Roman" panose="02020603050405020304" pitchFamily="18" charset="0"/>
              </a:rPr>
              <a:t>2018.6</a:t>
            </a:r>
            <a:endParaRPr lang="zh-CN" altLang="zh-CN" sz="1100" b="1" kern="100" dirty="0">
              <a:solidFill>
                <a:srgbClr val="FFC000"/>
              </a:solidFill>
              <a:latin typeface="Times New Roman" panose="02020603050405020304" pitchFamily="18" charset="0"/>
              <a:cs typeface="Times New Roman" panose="02020603050405020304" pitchFamily="18" charset="0"/>
            </a:endParaRPr>
          </a:p>
          <a:p>
            <a:pPr marL="342900" indent="-342900">
              <a:buFont typeface="+mj-lt"/>
              <a:buAutoNum type="arabicPeriod"/>
            </a:pPr>
            <a:r>
              <a:rPr lang="zh-CN" altLang="zh-CN" sz="1100" b="1" kern="100" dirty="0">
                <a:latin typeface="Times New Roman" panose="02020603050405020304" pitchFamily="18" charset="0"/>
                <a:cs typeface="Times New Roman" panose="02020603050405020304" pitchFamily="18" charset="0"/>
              </a:rPr>
              <a:t>奖教金，</a:t>
            </a:r>
            <a:r>
              <a:rPr lang="en-US" altLang="zh-CN" sz="1100" b="1" kern="100" dirty="0">
                <a:latin typeface="Times New Roman" panose="02020603050405020304" pitchFamily="18" charset="0"/>
                <a:cs typeface="Times New Roman" panose="02020603050405020304" pitchFamily="18" charset="0"/>
              </a:rPr>
              <a:t>2013-2014</a:t>
            </a:r>
            <a:r>
              <a:rPr lang="zh-CN" altLang="zh-CN" sz="1100" b="1" kern="100" dirty="0">
                <a:latin typeface="Times New Roman" panose="02020603050405020304" pitchFamily="18" charset="0"/>
                <a:cs typeface="Times New Roman" panose="02020603050405020304" pitchFamily="18" charset="0"/>
              </a:rPr>
              <a:t>学年“大连东岗奖教金”，东南大学，</a:t>
            </a:r>
            <a:r>
              <a:rPr lang="en-US" altLang="zh-CN" sz="1100" b="1" kern="100" dirty="0">
                <a:latin typeface="Times New Roman" panose="02020603050405020304" pitchFamily="18" charset="0"/>
                <a:cs typeface="Times New Roman" panose="02020603050405020304" pitchFamily="18" charset="0"/>
              </a:rPr>
              <a:t>2014.6.6</a:t>
            </a:r>
            <a:endParaRPr lang="zh-CN" altLang="zh-CN" sz="1100" b="1" kern="100" dirty="0">
              <a:latin typeface="Times New Roman" panose="02020603050405020304" pitchFamily="18" charset="0"/>
              <a:cs typeface="Times New Roman" panose="02020603050405020304" pitchFamily="18" charset="0"/>
            </a:endParaRPr>
          </a:p>
          <a:p>
            <a:pPr marL="342900" indent="-342900">
              <a:buFont typeface="+mj-lt"/>
              <a:buAutoNum type="arabicPeriod"/>
            </a:pPr>
            <a:r>
              <a:rPr lang="zh-CN" altLang="zh-CN" sz="1100" b="1" kern="100" dirty="0">
                <a:latin typeface="Times New Roman" panose="02020603050405020304" pitchFamily="18" charset="0"/>
                <a:cs typeface="Times New Roman" panose="02020603050405020304" pitchFamily="18" charset="0"/>
              </a:rPr>
              <a:t>奖教金，</a:t>
            </a:r>
            <a:r>
              <a:rPr lang="en-US" altLang="zh-CN" sz="1100" b="1" kern="100" dirty="0">
                <a:latin typeface="Times New Roman" panose="02020603050405020304" pitchFamily="18" charset="0"/>
                <a:cs typeface="Times New Roman" panose="02020603050405020304" pitchFamily="18" charset="0"/>
              </a:rPr>
              <a:t>2007-2008</a:t>
            </a:r>
            <a:r>
              <a:rPr lang="zh-CN" altLang="zh-CN" sz="1100" b="1" kern="100" dirty="0">
                <a:latin typeface="Times New Roman" panose="02020603050405020304" pitchFamily="18" charset="0"/>
                <a:cs typeface="Times New Roman" panose="02020603050405020304" pitchFamily="18" charset="0"/>
              </a:rPr>
              <a:t>学年“五粮春奖教金”，东南大学，</a:t>
            </a:r>
            <a:r>
              <a:rPr lang="en-US" altLang="zh-CN" sz="1100" b="1" kern="100" dirty="0">
                <a:latin typeface="Times New Roman" panose="02020603050405020304" pitchFamily="18" charset="0"/>
                <a:cs typeface="Times New Roman" panose="02020603050405020304" pitchFamily="18" charset="0"/>
              </a:rPr>
              <a:t>2007. 6.6</a:t>
            </a:r>
            <a:endParaRPr lang="zh-CN" altLang="zh-CN" sz="1100" b="1" kern="100" dirty="0">
              <a:latin typeface="Times New Roman" panose="02020603050405020304" pitchFamily="18" charset="0"/>
              <a:cs typeface="Times New Roman" panose="02020603050405020304" pitchFamily="18" charset="0"/>
            </a:endParaRPr>
          </a:p>
        </p:txBody>
      </p:sp>
      <p:sp>
        <p:nvSpPr>
          <p:cNvPr id="7" name="文本框 6">
            <a:extLst>
              <a:ext uri="{FF2B5EF4-FFF2-40B4-BE49-F238E27FC236}">
                <a16:creationId xmlns:a16="http://schemas.microsoft.com/office/drawing/2014/main" id="{7E9D701E-2E5B-419B-860A-490113DA3D76}"/>
              </a:ext>
            </a:extLst>
          </p:cNvPr>
          <p:cNvSpPr txBox="1"/>
          <p:nvPr/>
        </p:nvSpPr>
        <p:spPr>
          <a:xfrm>
            <a:off x="842368" y="2864234"/>
            <a:ext cx="7910714" cy="1692771"/>
          </a:xfrm>
          <a:prstGeom prst="rect">
            <a:avLst/>
          </a:prstGeom>
          <a:solidFill>
            <a:srgbClr val="FF0000"/>
          </a:solidFill>
        </p:spPr>
        <p:txBody>
          <a:bodyPr wrap="square" rtlCol="0">
            <a:spAutoFit/>
          </a:bodyPr>
          <a:lstStyle/>
          <a:p>
            <a:r>
              <a:rPr lang="zh-CN" altLang="en-US" sz="2000" b="1" dirty="0">
                <a:solidFill>
                  <a:srgbClr val="FFFF00"/>
                </a:solidFill>
                <a:latin typeface="华文楷体" panose="02010600040101010101" pitchFamily="2" charset="-122"/>
                <a:ea typeface="华文楷体" panose="02010600040101010101" pitchFamily="2" charset="-122"/>
              </a:rPr>
              <a:t>                     部分毕业学生情况介绍</a:t>
            </a:r>
          </a:p>
          <a:p>
            <a:r>
              <a:rPr lang="zh-CN" altLang="en-US" sz="1200" dirty="0">
                <a:solidFill>
                  <a:srgbClr val="FFFF00"/>
                </a:solidFill>
                <a:latin typeface="华文楷体" panose="02010600040101010101" pitchFamily="2" charset="-122"/>
                <a:ea typeface="华文楷体" panose="02010600040101010101" pitchFamily="2" charset="-122"/>
              </a:rPr>
              <a:t>杜鑫：北京市医保局副局长；        郑杰：北京市医保管理中心副主任</a:t>
            </a:r>
            <a:endParaRPr lang="en-US" altLang="zh-CN" sz="1200" dirty="0">
              <a:solidFill>
                <a:srgbClr val="FFFF00"/>
              </a:solidFill>
              <a:latin typeface="华文楷体" panose="02010600040101010101" pitchFamily="2" charset="-122"/>
              <a:ea typeface="华文楷体" panose="02010600040101010101" pitchFamily="2" charset="-122"/>
            </a:endParaRPr>
          </a:p>
          <a:p>
            <a:r>
              <a:rPr lang="zh-CN" altLang="en-US" sz="1200" dirty="0">
                <a:solidFill>
                  <a:srgbClr val="FFFF00"/>
                </a:solidFill>
                <a:latin typeface="华文楷体" panose="02010600040101010101" pitchFamily="2" charset="-122"/>
                <a:ea typeface="华文楷体" panose="02010600040101010101" pitchFamily="2" charset="-122"/>
              </a:rPr>
              <a:t>朱岷：江苏省卫生健康委副主任；王昊云：江苏省医保基局医药监管处副处长；</a:t>
            </a:r>
            <a:endParaRPr lang="en-US" altLang="zh-CN" sz="1200" dirty="0">
              <a:solidFill>
                <a:srgbClr val="FFFF00"/>
              </a:solidFill>
              <a:latin typeface="华文楷体" panose="02010600040101010101" pitchFamily="2" charset="-122"/>
              <a:ea typeface="华文楷体" panose="02010600040101010101" pitchFamily="2" charset="-122"/>
            </a:endParaRPr>
          </a:p>
          <a:p>
            <a:r>
              <a:rPr lang="zh-CN" altLang="en-US" sz="1200" dirty="0">
                <a:solidFill>
                  <a:srgbClr val="FFFF00"/>
                </a:solidFill>
                <a:latin typeface="华文楷体" panose="02010600040101010101" pitchFamily="2" charset="-122"/>
                <a:ea typeface="华文楷体" panose="02010600040101010101" pitchFamily="2" charset="-122"/>
              </a:rPr>
              <a:t>周楠：南京市</a:t>
            </a:r>
            <a:r>
              <a:rPr lang="en-US" altLang="zh-CN" sz="1200" dirty="0">
                <a:solidFill>
                  <a:srgbClr val="FFFF00"/>
                </a:solidFill>
                <a:latin typeface="华文楷体" panose="02010600040101010101" pitchFamily="2" charset="-122"/>
                <a:ea typeface="华文楷体" panose="02010600040101010101" pitchFamily="2" charset="-122"/>
              </a:rPr>
              <a:t>CDC</a:t>
            </a:r>
            <a:r>
              <a:rPr lang="zh-CN" altLang="en-US" sz="1200" dirty="0">
                <a:solidFill>
                  <a:srgbClr val="FFFF00"/>
                </a:solidFill>
                <a:latin typeface="华文楷体" panose="02010600040101010101" pitchFamily="2" charset="-122"/>
                <a:ea typeface="华文楷体" panose="02010600040101010101" pitchFamily="2" charset="-122"/>
              </a:rPr>
              <a:t>主任；                仝晶晶：南京市医保局待遇处副处长</a:t>
            </a:r>
            <a:endParaRPr lang="en-US" altLang="zh-CN" sz="1200" dirty="0">
              <a:solidFill>
                <a:srgbClr val="FFFF00"/>
              </a:solidFill>
              <a:latin typeface="华文楷体" panose="02010600040101010101" pitchFamily="2" charset="-122"/>
              <a:ea typeface="华文楷体" panose="02010600040101010101" pitchFamily="2" charset="-122"/>
            </a:endParaRPr>
          </a:p>
          <a:p>
            <a:r>
              <a:rPr lang="zh-CN" altLang="en-US" sz="1200" dirty="0">
                <a:solidFill>
                  <a:srgbClr val="FFFF00"/>
                </a:solidFill>
                <a:latin typeface="华文楷体" panose="02010600040101010101" pitchFamily="2" charset="-122"/>
                <a:ea typeface="华文楷体" panose="02010600040101010101" pitchFamily="2" charset="-122"/>
              </a:rPr>
              <a:t>孙燕：江苏省直机关医院医疗保险处处长；赵建红：河北人寿健康险部总经理</a:t>
            </a:r>
            <a:endParaRPr lang="en-US" altLang="zh-CN" sz="1200" dirty="0">
              <a:solidFill>
                <a:srgbClr val="FFFF00"/>
              </a:solidFill>
              <a:latin typeface="华文楷体" panose="02010600040101010101" pitchFamily="2" charset="-122"/>
              <a:ea typeface="华文楷体" panose="02010600040101010101" pitchFamily="2" charset="-122"/>
            </a:endParaRPr>
          </a:p>
          <a:p>
            <a:r>
              <a:rPr lang="zh-CN" altLang="en-US" sz="1200" dirty="0">
                <a:solidFill>
                  <a:srgbClr val="FFFF00"/>
                </a:solidFill>
                <a:latin typeface="华文楷体" panose="02010600040101010101" pitchFamily="2" charset="-122"/>
                <a:ea typeface="华文楷体" panose="02010600040101010101" pitchFamily="2" charset="-122"/>
              </a:rPr>
              <a:t>李云峰：平安保险公司健康部副总；陈华：</a:t>
            </a:r>
            <a:r>
              <a:rPr lang="en-US" altLang="zh-CN" sz="1200" dirty="0">
                <a:solidFill>
                  <a:srgbClr val="FFFF00"/>
                </a:solidFill>
                <a:latin typeface="华文楷体" panose="02010600040101010101" pitchFamily="2" charset="-122"/>
                <a:ea typeface="华文楷体" panose="02010600040101010101" pitchFamily="2" charset="-122"/>
              </a:rPr>
              <a:t>PICC</a:t>
            </a:r>
            <a:r>
              <a:rPr lang="zh-CN" altLang="en-US" sz="1200" dirty="0">
                <a:solidFill>
                  <a:srgbClr val="FFFF00"/>
                </a:solidFill>
                <a:latin typeface="华文楷体" panose="02010600040101010101" pitchFamily="2" charset="-122"/>
                <a:ea typeface="华文楷体" panose="02010600040101010101" pitchFamily="2" charset="-122"/>
              </a:rPr>
              <a:t>人保健南京分公司健康部经理</a:t>
            </a:r>
            <a:endParaRPr lang="en-US" altLang="zh-CN" sz="1200" dirty="0">
              <a:solidFill>
                <a:srgbClr val="FFFF00"/>
              </a:solidFill>
              <a:latin typeface="华文楷体" panose="02010600040101010101" pitchFamily="2" charset="-122"/>
              <a:ea typeface="华文楷体" panose="02010600040101010101" pitchFamily="2" charset="-122"/>
            </a:endParaRPr>
          </a:p>
          <a:p>
            <a:r>
              <a:rPr lang="zh-CN" altLang="en-US" sz="1200" dirty="0">
                <a:solidFill>
                  <a:srgbClr val="FFFF00"/>
                </a:solidFill>
                <a:latin typeface="华文楷体" panose="02010600040101010101" pitchFamily="2" charset="-122"/>
                <a:ea typeface="华文楷体" panose="02010600040101010101" pitchFamily="2" charset="-122"/>
              </a:rPr>
              <a:t>赵心怡：北京大学医学部副教授        杨一心：浙江大学公共管理学院副教授；</a:t>
            </a:r>
            <a:endParaRPr lang="en-US" altLang="zh-CN" sz="1200" dirty="0">
              <a:solidFill>
                <a:srgbClr val="FFFF00"/>
              </a:solidFill>
              <a:latin typeface="华文楷体" panose="02010600040101010101" pitchFamily="2" charset="-122"/>
              <a:ea typeface="华文楷体" panose="02010600040101010101" pitchFamily="2" charset="-122"/>
            </a:endParaRPr>
          </a:p>
          <a:p>
            <a:r>
              <a:rPr lang="zh-CN" altLang="en-US" sz="1200" dirty="0">
                <a:solidFill>
                  <a:srgbClr val="FFFF00"/>
                </a:solidFill>
                <a:latin typeface="华文楷体" panose="02010600040101010101" pitchFamily="2" charset="-122"/>
                <a:ea typeface="华文楷体" panose="02010600040101010101" pitchFamily="2" charset="-122"/>
              </a:rPr>
              <a:t>张璟：南京师范大学离退休工作处；成浩：南京大学医院健康管理中心副主任。</a:t>
            </a:r>
          </a:p>
        </p:txBody>
      </p:sp>
      <p:pic>
        <p:nvPicPr>
          <p:cNvPr id="9" name="图片 8" descr="G:\张晓\证书图片\奖状\2教学成果\IMG_1871.JPG">
            <a:extLst>
              <a:ext uri="{FF2B5EF4-FFF2-40B4-BE49-F238E27FC236}">
                <a16:creationId xmlns:a16="http://schemas.microsoft.com/office/drawing/2014/main" id="{90390534-D52F-4B83-B049-C7EE7AA031E2}"/>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08104" y="4601402"/>
            <a:ext cx="3456384" cy="2217183"/>
          </a:xfrm>
          <a:prstGeom prst="rect">
            <a:avLst/>
          </a:prstGeom>
          <a:noFill/>
          <a:ln>
            <a:noFill/>
          </a:ln>
        </p:spPr>
      </p:pic>
      <p:graphicFrame>
        <p:nvGraphicFramePr>
          <p:cNvPr id="2" name="表格 1">
            <a:extLst>
              <a:ext uri="{FF2B5EF4-FFF2-40B4-BE49-F238E27FC236}">
                <a16:creationId xmlns:a16="http://schemas.microsoft.com/office/drawing/2014/main" id="{6967EB42-DD5B-4085-8E67-2B42F79A8FA9}"/>
              </a:ext>
            </a:extLst>
          </p:cNvPr>
          <p:cNvGraphicFramePr>
            <a:graphicFrameLocks noGrp="1"/>
          </p:cNvGraphicFramePr>
          <p:nvPr>
            <p:extLst>
              <p:ext uri="{D42A27DB-BD31-4B8C-83A1-F6EECF244321}">
                <p14:modId xmlns:p14="http://schemas.microsoft.com/office/powerpoint/2010/main" val="1937065464"/>
              </p:ext>
            </p:extLst>
          </p:nvPr>
        </p:nvGraphicFramePr>
        <p:xfrm>
          <a:off x="6588225" y="2975528"/>
          <a:ext cx="2088231" cy="548568"/>
        </p:xfrm>
        <a:graphic>
          <a:graphicData uri="http://schemas.openxmlformats.org/drawingml/2006/table">
            <a:tbl>
              <a:tblPr firstRow="1" bandRow="1">
                <a:tableStyleId>{5940675A-B579-460E-94D1-54222C63F5DA}</a:tableStyleId>
              </a:tblPr>
              <a:tblGrid>
                <a:gridCol w="541394">
                  <a:extLst>
                    <a:ext uri="{9D8B030D-6E8A-4147-A177-3AD203B41FA5}">
                      <a16:colId xmlns:a16="http://schemas.microsoft.com/office/drawing/2014/main" val="359511256"/>
                    </a:ext>
                  </a:extLst>
                </a:gridCol>
                <a:gridCol w="512401">
                  <a:extLst>
                    <a:ext uri="{9D8B030D-6E8A-4147-A177-3AD203B41FA5}">
                      <a16:colId xmlns:a16="http://schemas.microsoft.com/office/drawing/2014/main" val="1007221467"/>
                    </a:ext>
                  </a:extLst>
                </a:gridCol>
                <a:gridCol w="493044">
                  <a:extLst>
                    <a:ext uri="{9D8B030D-6E8A-4147-A177-3AD203B41FA5}">
                      <a16:colId xmlns:a16="http://schemas.microsoft.com/office/drawing/2014/main" val="3090947428"/>
                    </a:ext>
                  </a:extLst>
                </a:gridCol>
                <a:gridCol w="541392">
                  <a:extLst>
                    <a:ext uri="{9D8B030D-6E8A-4147-A177-3AD203B41FA5}">
                      <a16:colId xmlns:a16="http://schemas.microsoft.com/office/drawing/2014/main" val="3688733977"/>
                    </a:ext>
                  </a:extLst>
                </a:gridCol>
              </a:tblGrid>
              <a:tr h="251579">
                <a:tc>
                  <a:txBody>
                    <a:bodyPr/>
                    <a:lstStyle/>
                    <a:p>
                      <a:r>
                        <a:rPr lang="zh-CN" altLang="en-US" sz="1100" dirty="0"/>
                        <a:t>政府</a:t>
                      </a:r>
                    </a:p>
                  </a:txBody>
                  <a:tcPr anchor="ctr"/>
                </a:tc>
                <a:tc>
                  <a:txBody>
                    <a:bodyPr/>
                    <a:lstStyle/>
                    <a:p>
                      <a:r>
                        <a:rPr lang="en-US" altLang="zh-CN" sz="1100" dirty="0"/>
                        <a:t>15</a:t>
                      </a:r>
                      <a:r>
                        <a:rPr lang="zh-CN" altLang="en-US" sz="1100" dirty="0"/>
                        <a:t>人</a:t>
                      </a:r>
                    </a:p>
                  </a:txBody>
                  <a:tcPr anchor="ctr"/>
                </a:tc>
                <a:tc>
                  <a:txBody>
                    <a:bodyPr/>
                    <a:lstStyle/>
                    <a:p>
                      <a:r>
                        <a:rPr lang="zh-CN" altLang="en-US" sz="1100" dirty="0"/>
                        <a:t>医院</a:t>
                      </a:r>
                    </a:p>
                  </a:txBody>
                  <a:tcPr anchor="ctr"/>
                </a:tc>
                <a:tc>
                  <a:txBody>
                    <a:bodyPr/>
                    <a:lstStyle/>
                    <a:p>
                      <a:r>
                        <a:rPr lang="en-US" altLang="zh-CN" sz="1100" dirty="0"/>
                        <a:t>22</a:t>
                      </a:r>
                      <a:r>
                        <a:rPr lang="zh-CN" altLang="en-US" sz="1100" dirty="0"/>
                        <a:t>人</a:t>
                      </a:r>
                    </a:p>
                  </a:txBody>
                  <a:tcPr anchor="ctr"/>
                </a:tc>
                <a:extLst>
                  <a:ext uri="{0D108BD9-81ED-4DB2-BD59-A6C34878D82A}">
                    <a16:rowId xmlns:a16="http://schemas.microsoft.com/office/drawing/2014/main" val="1127821710"/>
                  </a:ext>
                </a:extLst>
              </a:tr>
              <a:tr h="289488">
                <a:tc>
                  <a:txBody>
                    <a:bodyPr/>
                    <a:lstStyle/>
                    <a:p>
                      <a:r>
                        <a:rPr lang="zh-CN" altLang="en-US" sz="1100" dirty="0"/>
                        <a:t>高校</a:t>
                      </a:r>
                    </a:p>
                  </a:txBody>
                  <a:tcPr anchor="ctr"/>
                </a:tc>
                <a:tc>
                  <a:txBody>
                    <a:bodyPr/>
                    <a:lstStyle/>
                    <a:p>
                      <a:r>
                        <a:rPr lang="en-US" altLang="zh-CN" sz="1100" dirty="0"/>
                        <a:t>10</a:t>
                      </a:r>
                      <a:r>
                        <a:rPr lang="zh-CN" altLang="en-US" sz="1100" dirty="0"/>
                        <a:t>人</a:t>
                      </a:r>
                    </a:p>
                  </a:txBody>
                  <a:tcPr anchor="ctr"/>
                </a:tc>
                <a:tc>
                  <a:txBody>
                    <a:bodyPr/>
                    <a:lstStyle/>
                    <a:p>
                      <a:r>
                        <a:rPr lang="zh-CN" altLang="en-US" sz="1100" dirty="0"/>
                        <a:t>企业</a:t>
                      </a:r>
                    </a:p>
                  </a:txBody>
                  <a:tcPr anchor="ctr"/>
                </a:tc>
                <a:tc>
                  <a:txBody>
                    <a:bodyPr/>
                    <a:lstStyle/>
                    <a:p>
                      <a:r>
                        <a:rPr lang="en-US" altLang="zh-CN" sz="1100" dirty="0"/>
                        <a:t>15</a:t>
                      </a:r>
                      <a:r>
                        <a:rPr lang="zh-CN" altLang="en-US" sz="1100" dirty="0"/>
                        <a:t>人</a:t>
                      </a:r>
                    </a:p>
                  </a:txBody>
                  <a:tcPr anchor="ctr"/>
                </a:tc>
                <a:extLst>
                  <a:ext uri="{0D108BD9-81ED-4DB2-BD59-A6C34878D82A}">
                    <a16:rowId xmlns:a16="http://schemas.microsoft.com/office/drawing/2014/main" val="3999517155"/>
                  </a:ext>
                </a:extLst>
              </a:tr>
            </a:tbl>
          </a:graphicData>
        </a:graphic>
      </p:graphicFrame>
      <p:graphicFrame>
        <p:nvGraphicFramePr>
          <p:cNvPr id="10" name="表格 9">
            <a:extLst>
              <a:ext uri="{FF2B5EF4-FFF2-40B4-BE49-F238E27FC236}">
                <a16:creationId xmlns:a16="http://schemas.microsoft.com/office/drawing/2014/main" id="{5653E701-576D-4C54-8229-201128E8E2BE}"/>
              </a:ext>
            </a:extLst>
          </p:cNvPr>
          <p:cNvGraphicFramePr>
            <a:graphicFrameLocks noGrp="1"/>
          </p:cNvGraphicFramePr>
          <p:nvPr>
            <p:extLst>
              <p:ext uri="{D42A27DB-BD31-4B8C-83A1-F6EECF244321}">
                <p14:modId xmlns:p14="http://schemas.microsoft.com/office/powerpoint/2010/main" val="3822324572"/>
              </p:ext>
            </p:extLst>
          </p:nvPr>
        </p:nvGraphicFramePr>
        <p:xfrm>
          <a:off x="6696236" y="3660545"/>
          <a:ext cx="1872207" cy="777240"/>
        </p:xfrm>
        <a:graphic>
          <a:graphicData uri="http://schemas.openxmlformats.org/drawingml/2006/table">
            <a:tbl>
              <a:tblPr firstRow="1" bandRow="1">
                <a:tableStyleId>{5940675A-B579-460E-94D1-54222C63F5DA}</a:tableStyleId>
              </a:tblPr>
              <a:tblGrid>
                <a:gridCol w="1069425">
                  <a:extLst>
                    <a:ext uri="{9D8B030D-6E8A-4147-A177-3AD203B41FA5}">
                      <a16:colId xmlns:a16="http://schemas.microsoft.com/office/drawing/2014/main" val="359511256"/>
                    </a:ext>
                  </a:extLst>
                </a:gridCol>
                <a:gridCol w="802782">
                  <a:extLst>
                    <a:ext uri="{9D8B030D-6E8A-4147-A177-3AD203B41FA5}">
                      <a16:colId xmlns:a16="http://schemas.microsoft.com/office/drawing/2014/main" val="1007221467"/>
                    </a:ext>
                  </a:extLst>
                </a:gridCol>
              </a:tblGrid>
              <a:tr h="179518">
                <a:tc>
                  <a:txBody>
                    <a:bodyPr/>
                    <a:lstStyle/>
                    <a:p>
                      <a:pPr algn="ctr"/>
                      <a:r>
                        <a:rPr lang="zh-CN" altLang="en-US" sz="1100" dirty="0"/>
                        <a:t>厅级干部</a:t>
                      </a:r>
                    </a:p>
                  </a:txBody>
                  <a:tcPr anchor="ctr"/>
                </a:tc>
                <a:tc>
                  <a:txBody>
                    <a:bodyPr/>
                    <a:lstStyle/>
                    <a:p>
                      <a:pPr algn="ctr"/>
                      <a:r>
                        <a:rPr lang="en-US" altLang="zh-CN" sz="1100" dirty="0"/>
                        <a:t>3</a:t>
                      </a:r>
                      <a:endParaRPr lang="zh-CN" altLang="en-US" sz="1100" dirty="0"/>
                    </a:p>
                  </a:txBody>
                  <a:tcPr anchor="ctr"/>
                </a:tc>
                <a:extLst>
                  <a:ext uri="{0D108BD9-81ED-4DB2-BD59-A6C34878D82A}">
                    <a16:rowId xmlns:a16="http://schemas.microsoft.com/office/drawing/2014/main" val="1127821710"/>
                  </a:ext>
                </a:extLst>
              </a:tr>
              <a:tr h="179518">
                <a:tc>
                  <a:txBody>
                    <a:bodyPr/>
                    <a:lstStyle/>
                    <a:p>
                      <a:pPr algn="ctr"/>
                      <a:r>
                        <a:rPr lang="zh-CN" altLang="en-US" sz="1100" dirty="0"/>
                        <a:t>处级干部</a:t>
                      </a:r>
                    </a:p>
                  </a:txBody>
                  <a:tcPr anchor="ctr"/>
                </a:tc>
                <a:tc>
                  <a:txBody>
                    <a:bodyPr/>
                    <a:lstStyle/>
                    <a:p>
                      <a:pPr algn="ctr"/>
                      <a:r>
                        <a:rPr lang="en-US" altLang="zh-CN" sz="1100" dirty="0"/>
                        <a:t>5</a:t>
                      </a:r>
                      <a:endParaRPr lang="zh-CN" altLang="en-US" sz="1100" dirty="0"/>
                    </a:p>
                  </a:txBody>
                  <a:tcPr anchor="ctr"/>
                </a:tc>
                <a:extLst>
                  <a:ext uri="{0D108BD9-81ED-4DB2-BD59-A6C34878D82A}">
                    <a16:rowId xmlns:a16="http://schemas.microsoft.com/office/drawing/2014/main" val="3999517155"/>
                  </a:ext>
                </a:extLst>
              </a:tr>
              <a:tr h="179518">
                <a:tc>
                  <a:txBody>
                    <a:bodyPr/>
                    <a:lstStyle/>
                    <a:p>
                      <a:pPr algn="ctr"/>
                      <a:r>
                        <a:rPr lang="zh-CN" altLang="en-US" sz="1100" dirty="0"/>
                        <a:t>高校教师</a:t>
                      </a:r>
                    </a:p>
                  </a:txBody>
                  <a:tcPr anchor="ctr"/>
                </a:tc>
                <a:tc>
                  <a:txBody>
                    <a:bodyPr/>
                    <a:lstStyle/>
                    <a:p>
                      <a:pPr algn="ctr"/>
                      <a:r>
                        <a:rPr lang="en-US" altLang="zh-CN" sz="1100" dirty="0"/>
                        <a:t>8</a:t>
                      </a:r>
                      <a:endParaRPr lang="zh-CN" altLang="en-US" sz="1100" dirty="0"/>
                    </a:p>
                  </a:txBody>
                  <a:tcPr anchor="ctr"/>
                </a:tc>
                <a:extLst>
                  <a:ext uri="{0D108BD9-81ED-4DB2-BD59-A6C34878D82A}">
                    <a16:rowId xmlns:a16="http://schemas.microsoft.com/office/drawing/2014/main" val="1365852005"/>
                  </a:ext>
                </a:extLst>
              </a:tr>
            </a:tbl>
          </a:graphicData>
        </a:graphic>
      </p:graphicFrame>
    </p:spTree>
    <p:extLst>
      <p:ext uri="{BB962C8B-B14F-4D97-AF65-F5344CB8AC3E}">
        <p14:creationId xmlns:p14="http://schemas.microsoft.com/office/powerpoint/2010/main" val="2236520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FCD49C1C-4CFC-40A1-BFC4-DEC113061783}"/>
              </a:ext>
            </a:extLst>
          </p:cNvPr>
          <p:cNvGrpSpPr/>
          <p:nvPr/>
        </p:nvGrpSpPr>
        <p:grpSpPr>
          <a:xfrm>
            <a:off x="825627" y="260350"/>
            <a:ext cx="8262910" cy="6511153"/>
            <a:chOff x="825627" y="260350"/>
            <a:chExt cx="8262910" cy="6511153"/>
          </a:xfrm>
        </p:grpSpPr>
        <p:sp>
          <p:nvSpPr>
            <p:cNvPr id="6" name="Text Box 3">
              <a:extLst>
                <a:ext uri="{FF2B5EF4-FFF2-40B4-BE49-F238E27FC236}">
                  <a16:creationId xmlns:a16="http://schemas.microsoft.com/office/drawing/2014/main" id="{076E521C-B79A-4A97-9886-694F097E4F2C}"/>
                </a:ext>
              </a:extLst>
            </p:cNvPr>
            <p:cNvSpPr txBox="1">
              <a:spLocks noChangeArrowheads="1"/>
            </p:cNvSpPr>
            <p:nvPr/>
          </p:nvSpPr>
          <p:spPr bwMode="auto">
            <a:xfrm>
              <a:off x="827088" y="260350"/>
              <a:ext cx="7993384" cy="461665"/>
            </a:xfrm>
            <a:prstGeom prst="rect">
              <a:avLst/>
            </a:prstGeom>
            <a:noFill/>
            <a:ln w="9525">
              <a:solidFill>
                <a:schemeClr val="tx2"/>
              </a:solidFill>
              <a:miter lim="800000"/>
              <a:headEnd/>
              <a:tailEnd/>
            </a:ln>
            <a:effectLst/>
          </p:spPr>
          <p:txBody>
            <a:bodyPr wrap="square">
              <a:spAutoFit/>
            </a:bodyPr>
            <a:lstStyle/>
            <a:p>
              <a:pPr eaLnBrk="1" hangingPunct="1">
                <a:spcBef>
                  <a:spcPct val="50000"/>
                </a:spcBef>
                <a:defRPr/>
              </a:pPr>
              <a:r>
                <a:rPr lang="zh-CN" altLang="en-US" sz="2400" dirty="0">
                  <a:solidFill>
                    <a:srgbClr val="FFCC00"/>
                  </a:solidFill>
                  <a:latin typeface="Times New Roman" pitchFamily="18" charset="0"/>
                </a:rPr>
                <a:t>张晓</a:t>
              </a:r>
              <a:r>
                <a:rPr lang="en-US" altLang="zh-CN" sz="2400" dirty="0">
                  <a:solidFill>
                    <a:srgbClr val="FFCC00"/>
                  </a:solidFill>
                  <a:latin typeface="Times New Roman" pitchFamily="18" charset="0"/>
                </a:rPr>
                <a:t>    </a:t>
              </a:r>
              <a:r>
                <a:rPr lang="zh-CN" altLang="en-US" sz="2400" dirty="0">
                  <a:solidFill>
                    <a:srgbClr val="FFCC00"/>
                  </a:solidFill>
                  <a:latin typeface="Times New Roman" pitchFamily="18" charset="0"/>
                </a:rPr>
                <a:t>公共卫生学院   </a:t>
              </a:r>
              <a:r>
                <a:rPr lang="zh-CN" altLang="en-US" sz="2400" b="1" dirty="0">
                  <a:effectLst>
                    <a:outerShdw blurRad="38100" dist="38100" dir="2700000" algn="tl">
                      <a:srgbClr val="000000"/>
                    </a:outerShdw>
                  </a:effectLst>
                  <a:latin typeface="Times New Roman" pitchFamily="18" charset="0"/>
                </a:rPr>
                <a:t>任现级岗位职级以来</a:t>
              </a:r>
              <a:r>
                <a:rPr lang="zh-CN" altLang="en-US" sz="2400" b="1" dirty="0">
                  <a:solidFill>
                    <a:srgbClr val="FFFF00"/>
                  </a:solidFill>
                  <a:effectLst>
                    <a:outerShdw blurRad="38100" dist="38100" dir="2700000" algn="tl">
                      <a:srgbClr val="000000"/>
                    </a:outerShdw>
                  </a:effectLst>
                  <a:latin typeface="Times New Roman" pitchFamily="18" charset="0"/>
                </a:rPr>
                <a:t>科研工作</a:t>
              </a:r>
            </a:p>
          </p:txBody>
        </p:sp>
        <p:sp>
          <p:nvSpPr>
            <p:cNvPr id="2" name="矩形 1">
              <a:extLst>
                <a:ext uri="{FF2B5EF4-FFF2-40B4-BE49-F238E27FC236}">
                  <a16:creationId xmlns:a16="http://schemas.microsoft.com/office/drawing/2014/main" id="{4DC7ADD6-460C-49F2-80A7-CBB22353BA34}"/>
                </a:ext>
              </a:extLst>
            </p:cNvPr>
            <p:cNvSpPr/>
            <p:nvPr/>
          </p:nvSpPr>
          <p:spPr>
            <a:xfrm>
              <a:off x="825627" y="2795808"/>
              <a:ext cx="8066853" cy="830997"/>
            </a:xfrm>
            <a:prstGeom prst="rect">
              <a:avLst/>
            </a:prstGeom>
            <a:solidFill>
              <a:srgbClr val="FF0000"/>
            </a:solidFill>
          </p:spPr>
          <p:txBody>
            <a:bodyPr wrap="square">
              <a:spAutoFit/>
            </a:bodyPr>
            <a:lstStyle/>
            <a:p>
              <a:pPr algn="ctr"/>
              <a:r>
                <a:rPr lang="zh-CN" altLang="en-US" sz="2400" dirty="0">
                  <a:latin typeface="黑体" panose="02010609060101010101" pitchFamily="49" charset="-122"/>
                  <a:ea typeface="黑体" panose="02010609060101010101" pitchFamily="49" charset="-122"/>
                </a:rPr>
                <a:t>合同经费：</a:t>
              </a:r>
              <a:r>
                <a:rPr lang="en-US" altLang="zh-CN" sz="2400" b="1" dirty="0">
                  <a:solidFill>
                    <a:srgbClr val="FFFF00"/>
                  </a:solidFill>
                  <a:latin typeface="黑体" panose="02010609060101010101" pitchFamily="49" charset="-122"/>
                  <a:ea typeface="黑体" panose="02010609060101010101" pitchFamily="49" charset="-122"/>
                </a:rPr>
                <a:t>520.45</a:t>
              </a:r>
              <a:r>
                <a:rPr lang="zh-CN" altLang="en-US" sz="2400" b="1" dirty="0">
                  <a:solidFill>
                    <a:srgbClr val="FFFF00"/>
                  </a:solidFill>
                  <a:latin typeface="黑体" panose="02010609060101010101" pitchFamily="49" charset="-122"/>
                  <a:ea typeface="黑体" panose="02010609060101010101" pitchFamily="49" charset="-122"/>
                </a:rPr>
                <a:t>万元</a:t>
              </a:r>
              <a:r>
                <a:rPr lang="zh-CN" altLang="en-US" sz="2400" dirty="0">
                  <a:latin typeface="黑体" panose="02010609060101010101" pitchFamily="49" charset="-122"/>
                  <a:ea typeface="黑体" panose="02010609060101010101" pitchFamily="49" charset="-122"/>
                </a:rPr>
                <a:t>；实际到账</a:t>
              </a:r>
              <a:r>
                <a:rPr lang="en-US" altLang="zh-CN" sz="2400" b="1" dirty="0">
                  <a:solidFill>
                    <a:srgbClr val="FFFF00"/>
                  </a:solidFill>
                  <a:latin typeface="黑体" panose="02010609060101010101" pitchFamily="49" charset="-122"/>
                  <a:ea typeface="黑体" panose="02010609060101010101" pitchFamily="49" charset="-122"/>
                </a:rPr>
                <a:t>495.167</a:t>
              </a:r>
              <a:r>
                <a:rPr lang="zh-CN" altLang="en-US" sz="2400" b="1" dirty="0">
                  <a:solidFill>
                    <a:srgbClr val="FFFF00"/>
                  </a:solidFill>
                  <a:latin typeface="黑体" panose="02010609060101010101" pitchFamily="49" charset="-122"/>
                  <a:ea typeface="黑体" panose="02010609060101010101" pitchFamily="49" charset="-122"/>
                </a:rPr>
                <a:t>万元</a:t>
              </a:r>
              <a:r>
                <a:rPr lang="zh-CN" altLang="en-US" sz="2400" dirty="0">
                  <a:latin typeface="黑体" panose="02010609060101010101" pitchFamily="49" charset="-122"/>
                  <a:ea typeface="黑体" panose="02010609060101010101" pitchFamily="49" charset="-122"/>
                </a:rPr>
                <a:t>。</a:t>
              </a:r>
              <a:endParaRPr lang="en-US" altLang="zh-CN" sz="2400" dirty="0">
                <a:latin typeface="黑体" panose="02010609060101010101" pitchFamily="49" charset="-122"/>
                <a:ea typeface="黑体" panose="02010609060101010101" pitchFamily="49" charset="-122"/>
              </a:endParaRPr>
            </a:p>
            <a:p>
              <a:pPr algn="ctr"/>
              <a:r>
                <a:rPr lang="zh-CN" altLang="en-US" sz="2400" dirty="0">
                  <a:latin typeface="黑体" panose="02010609060101010101" pitchFamily="49" charset="-122"/>
                  <a:ea typeface="黑体" panose="02010609060101010101" pitchFamily="49" charset="-122"/>
                </a:rPr>
                <a:t>年均经费</a:t>
              </a:r>
              <a:r>
                <a:rPr lang="en-US" altLang="zh-CN" sz="2400" dirty="0">
                  <a:latin typeface="黑体" panose="02010609060101010101" pitchFamily="49" charset="-122"/>
                  <a:ea typeface="黑体" panose="02010609060101010101" pitchFamily="49" charset="-122"/>
                </a:rPr>
                <a:t>41.26</a:t>
              </a:r>
              <a:r>
                <a:rPr lang="zh-CN" altLang="en-US" sz="2400" dirty="0">
                  <a:latin typeface="黑体" panose="02010609060101010101" pitchFamily="49" charset="-122"/>
                  <a:ea typeface="黑体" panose="02010609060101010101" pitchFamily="49" charset="-122"/>
                </a:rPr>
                <a:t>万。</a:t>
              </a:r>
              <a:endParaRPr lang="en-US" altLang="zh-CN" sz="2400" dirty="0">
                <a:latin typeface="黑体" panose="02010609060101010101" pitchFamily="49" charset="-122"/>
                <a:ea typeface="黑体" panose="02010609060101010101" pitchFamily="49" charset="-122"/>
              </a:endParaRPr>
            </a:p>
          </p:txBody>
        </p:sp>
        <p:sp>
          <p:nvSpPr>
            <p:cNvPr id="5" name="矩形 4">
              <a:extLst>
                <a:ext uri="{FF2B5EF4-FFF2-40B4-BE49-F238E27FC236}">
                  <a16:creationId xmlns:a16="http://schemas.microsoft.com/office/drawing/2014/main" id="{DC4531A4-7D40-4A72-A55B-ACE0A72E9C70}"/>
                </a:ext>
              </a:extLst>
            </p:cNvPr>
            <p:cNvSpPr/>
            <p:nvPr/>
          </p:nvSpPr>
          <p:spPr>
            <a:xfrm>
              <a:off x="827088" y="896942"/>
              <a:ext cx="8065392" cy="769441"/>
            </a:xfrm>
            <a:prstGeom prst="rect">
              <a:avLst/>
            </a:prstGeom>
            <a:solidFill>
              <a:srgbClr val="FF0000"/>
            </a:solidFill>
          </p:spPr>
          <p:txBody>
            <a:bodyPr wrap="square">
              <a:spAutoFit/>
            </a:bodyPr>
            <a:lstStyle/>
            <a:p>
              <a:pPr algn="ctr"/>
              <a:r>
                <a:rPr kumimoji="1" lang="zh-CN" altLang="en-US" sz="2000" b="1" dirty="0">
                  <a:latin typeface="黑体" panose="02010609060101010101" pitchFamily="49" charset="-122"/>
                  <a:ea typeface="黑体" panose="02010609060101010101" pitchFamily="49" charset="-122"/>
                </a:rPr>
                <a:t>任现岗位职级以来作为负责人承担的科研项目</a:t>
              </a:r>
              <a:endParaRPr kumimoji="1" lang="en-US" altLang="zh-CN" sz="2000" b="1" dirty="0">
                <a:latin typeface="黑体" panose="02010609060101010101" pitchFamily="49" charset="-122"/>
                <a:ea typeface="黑体" panose="02010609060101010101" pitchFamily="49" charset="-122"/>
              </a:endParaRPr>
            </a:p>
            <a:p>
              <a:pPr algn="ctr"/>
              <a:r>
                <a:rPr kumimoji="1" lang="zh-CN" altLang="en-US" b="1" dirty="0">
                  <a:solidFill>
                    <a:srgbClr val="FFFF00"/>
                  </a:solidFill>
                  <a:latin typeface="黑体" panose="02010609060101010101" pitchFamily="49" charset="-122"/>
                  <a:ea typeface="黑体" panose="02010609060101010101" pitchFamily="49" charset="-122"/>
                </a:rPr>
                <a:t>（共计：</a:t>
              </a:r>
              <a:r>
                <a:rPr kumimoji="1" lang="en-US" altLang="zh-CN" b="1" dirty="0">
                  <a:solidFill>
                    <a:srgbClr val="FFFF00"/>
                  </a:solidFill>
                  <a:latin typeface="黑体" panose="02010609060101010101" pitchFamily="49" charset="-122"/>
                  <a:ea typeface="黑体" panose="02010609060101010101" pitchFamily="49" charset="-122"/>
                </a:rPr>
                <a:t>49</a:t>
              </a:r>
              <a:r>
                <a:rPr kumimoji="1" lang="zh-CN" altLang="en-US" b="1" dirty="0">
                  <a:solidFill>
                    <a:srgbClr val="FFFF00"/>
                  </a:solidFill>
                  <a:latin typeface="黑体" panose="02010609060101010101" pitchFamily="49" charset="-122"/>
                  <a:ea typeface="黑体" panose="02010609060101010101" pitchFamily="49" charset="-122"/>
                </a:rPr>
                <a:t>个项目；国家级</a:t>
              </a:r>
              <a:r>
                <a:rPr kumimoji="1" lang="en-US" altLang="zh-CN" b="1" dirty="0">
                  <a:solidFill>
                    <a:srgbClr val="FFFF00"/>
                  </a:solidFill>
                  <a:latin typeface="黑体" panose="02010609060101010101" pitchFamily="49" charset="-122"/>
                  <a:ea typeface="黑体" panose="02010609060101010101" pitchFamily="49" charset="-122"/>
                </a:rPr>
                <a:t>9</a:t>
              </a:r>
              <a:r>
                <a:rPr kumimoji="1" lang="zh-CN" altLang="en-US" b="1" dirty="0">
                  <a:solidFill>
                    <a:srgbClr val="FFFF00"/>
                  </a:solidFill>
                  <a:latin typeface="黑体" panose="02010609060101010101" pitchFamily="49" charset="-122"/>
                  <a:ea typeface="黑体" panose="02010609060101010101" pitchFamily="49" charset="-122"/>
                </a:rPr>
                <a:t>项；省部级</a:t>
              </a:r>
              <a:r>
                <a:rPr kumimoji="1" lang="en-US" altLang="zh-CN" b="1" dirty="0">
                  <a:solidFill>
                    <a:srgbClr val="FFFF00"/>
                  </a:solidFill>
                  <a:latin typeface="黑体" panose="02010609060101010101" pitchFamily="49" charset="-122"/>
                  <a:ea typeface="黑体" panose="02010609060101010101" pitchFamily="49" charset="-122"/>
                </a:rPr>
                <a:t>7</a:t>
              </a:r>
              <a:r>
                <a:rPr kumimoji="1" lang="zh-CN" altLang="en-US" b="1" dirty="0">
                  <a:solidFill>
                    <a:srgbClr val="FFFF00"/>
                  </a:solidFill>
                  <a:latin typeface="黑体" panose="02010609060101010101" pitchFamily="49" charset="-122"/>
                  <a:ea typeface="黑体" panose="02010609060101010101" pitchFamily="49" charset="-122"/>
                </a:rPr>
                <a:t>项）</a:t>
              </a:r>
              <a:r>
                <a:rPr kumimoji="1" lang="en-US" altLang="zh-CN" b="1" dirty="0">
                  <a:solidFill>
                    <a:srgbClr val="FFFF00"/>
                  </a:solidFill>
                  <a:latin typeface="黑体" panose="02010609060101010101" pitchFamily="49" charset="-122"/>
                  <a:ea typeface="黑体" panose="02010609060101010101" pitchFamily="49" charset="-122"/>
                </a:rPr>
                <a:t>+3</a:t>
              </a:r>
              <a:r>
                <a:rPr kumimoji="1" lang="zh-CN" altLang="en-US" b="1" dirty="0">
                  <a:solidFill>
                    <a:srgbClr val="FFFF00"/>
                  </a:solidFill>
                  <a:latin typeface="黑体" panose="02010609060101010101" pitchFamily="49" charset="-122"/>
                  <a:ea typeface="黑体" panose="02010609060101010101" pitchFamily="49" charset="-122"/>
                </a:rPr>
                <a:t>个教改项目</a:t>
              </a:r>
              <a:endParaRPr lang="zh-CN" altLang="en-US" sz="2400" dirty="0">
                <a:solidFill>
                  <a:srgbClr val="FFFF00"/>
                </a:solidFill>
              </a:endParaRPr>
            </a:p>
          </p:txBody>
        </p:sp>
        <p:sp>
          <p:nvSpPr>
            <p:cNvPr id="9" name="矩形 8">
              <a:extLst>
                <a:ext uri="{FF2B5EF4-FFF2-40B4-BE49-F238E27FC236}">
                  <a16:creationId xmlns:a16="http://schemas.microsoft.com/office/drawing/2014/main" id="{A17C3A95-E331-46B9-8775-28F167466C6B}"/>
                </a:ext>
              </a:extLst>
            </p:cNvPr>
            <p:cNvSpPr/>
            <p:nvPr/>
          </p:nvSpPr>
          <p:spPr>
            <a:xfrm>
              <a:off x="827089" y="2149477"/>
              <a:ext cx="8065391" cy="646331"/>
            </a:xfrm>
            <a:prstGeom prst="rect">
              <a:avLst/>
            </a:prstGeom>
            <a:solidFill>
              <a:schemeClr val="accent3">
                <a:lumMod val="90000"/>
              </a:schemeClr>
            </a:solidFill>
          </p:spPr>
          <p:txBody>
            <a:bodyPr wrap="square">
              <a:spAutoFit/>
            </a:bodyPr>
            <a:lstStyle/>
            <a:p>
              <a:pPr algn="ctr">
                <a:spcBef>
                  <a:spcPts val="0"/>
                </a:spcBef>
              </a:pPr>
              <a:r>
                <a:rPr kumimoji="1" lang="zh-CN" altLang="en-US" sz="2000" b="1" dirty="0">
                  <a:latin typeface="黑体" panose="02010609060101010101" pitchFamily="49" charset="-122"/>
                  <a:ea typeface="黑体" panose="02010609060101010101" pitchFamily="49" charset="-122"/>
                </a:rPr>
                <a:t>任现级岗位职级实际到款总经费与年均到款经费</a:t>
              </a:r>
              <a:endParaRPr kumimoji="1" lang="en-US" altLang="zh-CN" sz="2000" b="1" dirty="0">
                <a:latin typeface="黑体" panose="02010609060101010101" pitchFamily="49" charset="-122"/>
                <a:ea typeface="黑体" panose="02010609060101010101" pitchFamily="49" charset="-122"/>
              </a:endParaRPr>
            </a:p>
            <a:p>
              <a:pPr algn="ctr">
                <a:spcBef>
                  <a:spcPts val="0"/>
                </a:spcBef>
              </a:pPr>
              <a:r>
                <a:rPr kumimoji="1" lang="zh-CN" altLang="en-US" sz="1600" b="1" dirty="0">
                  <a:solidFill>
                    <a:srgbClr val="FFFF00"/>
                  </a:solidFill>
                  <a:latin typeface="黑体" panose="02010609060101010101" pitchFamily="49" charset="-122"/>
                  <a:ea typeface="黑体" panose="02010609060101010101" pitchFamily="49" charset="-122"/>
                </a:rPr>
                <a:t>（以学校科研系统实际到账经费为准）</a:t>
              </a:r>
              <a:endParaRPr kumimoji="1" lang="zh-CN" altLang="en-US" sz="1600" b="1" dirty="0">
                <a:solidFill>
                  <a:srgbClr val="FFFF00"/>
                </a:solidFill>
                <a:latin typeface="黑体" panose="02010609060101010101" pitchFamily="49" charset="-122"/>
                <a:ea typeface="黑体" panose="02010609060101010101" pitchFamily="49" charset="-122"/>
                <a:sym typeface="Symbol" panose="05050102010706020507" pitchFamily="18" charset="2"/>
              </a:endParaRPr>
            </a:p>
          </p:txBody>
        </p:sp>
        <p:sp>
          <p:nvSpPr>
            <p:cNvPr id="10" name="矩形 9">
              <a:extLst>
                <a:ext uri="{FF2B5EF4-FFF2-40B4-BE49-F238E27FC236}">
                  <a16:creationId xmlns:a16="http://schemas.microsoft.com/office/drawing/2014/main" id="{408EA967-2FBF-421B-8610-0B0C599B21AA}"/>
                </a:ext>
              </a:extLst>
            </p:cNvPr>
            <p:cNvSpPr/>
            <p:nvPr/>
          </p:nvSpPr>
          <p:spPr>
            <a:xfrm>
              <a:off x="827087" y="1576353"/>
              <a:ext cx="8067508" cy="417743"/>
            </a:xfrm>
            <a:prstGeom prst="rect">
              <a:avLst/>
            </a:prstGeom>
            <a:solidFill>
              <a:srgbClr val="FF0000"/>
            </a:solidFill>
          </p:spPr>
          <p:txBody>
            <a:bodyPr wrap="square">
              <a:spAutoFit/>
            </a:bodyPr>
            <a:lstStyle/>
            <a:p>
              <a:pPr algn="ctr">
                <a:lnSpc>
                  <a:spcPct val="150000"/>
                </a:lnSpc>
              </a:pPr>
              <a:r>
                <a:rPr lang="zh-CN" altLang="en-US" sz="1600" dirty="0">
                  <a:solidFill>
                    <a:srgbClr val="FFFF00"/>
                  </a:solidFill>
                  <a:latin typeface="微软雅黑" panose="020B0503020204020204" pitchFamily="34" charset="-122"/>
                  <a:ea typeface="微软雅黑" panose="020B0503020204020204" pitchFamily="34" charset="-122"/>
                </a:rPr>
                <a:t>（目前</a:t>
              </a:r>
              <a:r>
                <a:rPr lang="en-US" altLang="zh-CN" sz="1600" dirty="0">
                  <a:solidFill>
                    <a:srgbClr val="FFFF00"/>
                  </a:solidFill>
                  <a:latin typeface="微软雅黑" panose="020B0503020204020204" pitchFamily="34" charset="-122"/>
                  <a:ea typeface="微软雅黑" panose="020B0503020204020204" pitchFamily="34" charset="-122"/>
                </a:rPr>
                <a:t>4</a:t>
              </a:r>
              <a:r>
                <a:rPr lang="zh-CN" altLang="en-US" sz="1600" dirty="0">
                  <a:solidFill>
                    <a:srgbClr val="FFFF00"/>
                  </a:solidFill>
                  <a:latin typeface="微软雅黑" panose="020B0503020204020204" pitchFamily="34" charset="-122"/>
                  <a:ea typeface="微软雅黑" panose="020B0503020204020204" pitchFamily="34" charset="-122"/>
                </a:rPr>
                <a:t>个科研项目在研）</a:t>
              </a:r>
              <a:r>
                <a:rPr lang="zh-CN" altLang="en-US" sz="1600" dirty="0">
                  <a:solidFill>
                    <a:srgbClr val="FFFF00"/>
                  </a:solidFill>
                </a:rPr>
                <a:t> </a:t>
              </a:r>
            </a:p>
          </p:txBody>
        </p:sp>
        <p:pic>
          <p:nvPicPr>
            <p:cNvPr id="11" name="图片 10" descr="M:\张晓\证书图片\成果\2010江苏省科技成果一等奖\2010江苏省科技成果一等奖(单位).jpg">
              <a:extLst>
                <a:ext uri="{FF2B5EF4-FFF2-40B4-BE49-F238E27FC236}">
                  <a16:creationId xmlns:a16="http://schemas.microsoft.com/office/drawing/2014/main" id="{765C7F5B-4FA2-47FF-BBBB-0AB579B6673F}"/>
                </a:ext>
              </a:extLst>
            </p:cNvPr>
            <p:cNvPicPr/>
            <p:nvPr/>
          </p:nvPicPr>
          <p:blipFill>
            <a:blip r:embed="rId3" cstate="print"/>
            <a:srcRect/>
            <a:stretch>
              <a:fillRect/>
            </a:stretch>
          </p:blipFill>
          <p:spPr bwMode="auto">
            <a:xfrm>
              <a:off x="1087438" y="3776599"/>
              <a:ext cx="1728192" cy="2206404"/>
            </a:xfrm>
            <a:prstGeom prst="rect">
              <a:avLst/>
            </a:prstGeom>
            <a:noFill/>
            <a:ln w="9525">
              <a:noFill/>
              <a:miter lim="800000"/>
              <a:headEnd/>
              <a:tailEnd/>
            </a:ln>
          </p:spPr>
        </p:pic>
        <p:pic>
          <p:nvPicPr>
            <p:cNvPr id="12" name="图片 11" descr="M:\张晓\证书图片\成果\2010江苏省科技成果一等奖\2010江苏省科技成果一等奖(个人).jpg">
              <a:extLst>
                <a:ext uri="{FF2B5EF4-FFF2-40B4-BE49-F238E27FC236}">
                  <a16:creationId xmlns:a16="http://schemas.microsoft.com/office/drawing/2014/main" id="{A415C9EF-7437-4040-9D87-83DA534E2A63}"/>
                </a:ext>
              </a:extLst>
            </p:cNvPr>
            <p:cNvPicPr/>
            <p:nvPr/>
          </p:nvPicPr>
          <p:blipFill>
            <a:blip r:embed="rId4" cstate="print"/>
            <a:srcRect/>
            <a:stretch>
              <a:fillRect/>
            </a:stretch>
          </p:blipFill>
          <p:spPr bwMode="auto">
            <a:xfrm>
              <a:off x="2959646" y="3776599"/>
              <a:ext cx="1728192" cy="2206404"/>
            </a:xfrm>
            <a:prstGeom prst="rect">
              <a:avLst/>
            </a:prstGeom>
            <a:noFill/>
            <a:ln w="9525">
              <a:noFill/>
              <a:miter lim="800000"/>
              <a:headEnd/>
              <a:tailEnd/>
            </a:ln>
          </p:spPr>
        </p:pic>
        <p:pic>
          <p:nvPicPr>
            <p:cNvPr id="13" name="图片 12" descr="G:\张晓\证书图片\奖状\医疗保险研究会优秀论文获奖证书\2004\2004年论文一等奖（彩）.jpg">
              <a:extLst>
                <a:ext uri="{FF2B5EF4-FFF2-40B4-BE49-F238E27FC236}">
                  <a16:creationId xmlns:a16="http://schemas.microsoft.com/office/drawing/2014/main" id="{A4B9E654-506A-4F1C-B51C-A89C6EA6237A}"/>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77705" y="3811831"/>
              <a:ext cx="1426357" cy="900539"/>
            </a:xfrm>
            <a:prstGeom prst="rect">
              <a:avLst/>
            </a:prstGeom>
            <a:noFill/>
            <a:ln>
              <a:noFill/>
            </a:ln>
          </p:spPr>
        </p:pic>
        <p:pic>
          <p:nvPicPr>
            <p:cNvPr id="14" name="图片 13" descr="G:\张晓\证书图片\奖状\医疗保险研究会优秀论文获奖证书\2006\2006张晓优秀论文一等奖1.jpg">
              <a:extLst>
                <a:ext uri="{FF2B5EF4-FFF2-40B4-BE49-F238E27FC236}">
                  <a16:creationId xmlns:a16="http://schemas.microsoft.com/office/drawing/2014/main" id="{2AA0DD38-301D-4332-882B-7A7BF25B4AF0}"/>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08233" y="5023817"/>
              <a:ext cx="1426357" cy="900539"/>
            </a:xfrm>
            <a:prstGeom prst="rect">
              <a:avLst/>
            </a:prstGeom>
            <a:noFill/>
            <a:ln>
              <a:noFill/>
            </a:ln>
          </p:spPr>
        </p:pic>
        <p:pic>
          <p:nvPicPr>
            <p:cNvPr id="15" name="图片 14">
              <a:extLst>
                <a:ext uri="{FF2B5EF4-FFF2-40B4-BE49-F238E27FC236}">
                  <a16:creationId xmlns:a16="http://schemas.microsoft.com/office/drawing/2014/main" id="{A85BE6C5-24C0-4A93-9405-FB21CC280325}"/>
                </a:ext>
              </a:extLst>
            </p:cNvPr>
            <p:cNvPicPr/>
            <p:nvPr/>
          </p:nvPicPr>
          <p:blipFill>
            <a:blip r:embed="rId7" cstate="print"/>
            <a:srcRect/>
            <a:stretch>
              <a:fillRect/>
            </a:stretch>
          </p:blipFill>
          <p:spPr bwMode="auto">
            <a:xfrm>
              <a:off x="7092280" y="3776599"/>
              <a:ext cx="1728192" cy="2206404"/>
            </a:xfrm>
            <a:prstGeom prst="rect">
              <a:avLst/>
            </a:prstGeom>
            <a:noFill/>
            <a:ln w="9525">
              <a:noFill/>
              <a:miter lim="800000"/>
              <a:headEnd/>
              <a:tailEnd/>
            </a:ln>
          </p:spPr>
        </p:pic>
        <p:sp>
          <p:nvSpPr>
            <p:cNvPr id="7" name="矩形 6">
              <a:extLst>
                <a:ext uri="{FF2B5EF4-FFF2-40B4-BE49-F238E27FC236}">
                  <a16:creationId xmlns:a16="http://schemas.microsoft.com/office/drawing/2014/main" id="{029A4A33-4549-4A82-9CD7-5AEB059C2E94}"/>
                </a:ext>
              </a:extLst>
            </p:cNvPr>
            <p:cNvSpPr/>
            <p:nvPr/>
          </p:nvSpPr>
          <p:spPr>
            <a:xfrm>
              <a:off x="825627" y="6063617"/>
              <a:ext cx="8262910" cy="707886"/>
            </a:xfrm>
            <a:prstGeom prst="rect">
              <a:avLst/>
            </a:prstGeom>
            <a:solidFill>
              <a:srgbClr val="FF0000"/>
            </a:solidFill>
          </p:spPr>
          <p:txBody>
            <a:bodyPr wrap="square">
              <a:spAutoFit/>
            </a:bodyPr>
            <a:lstStyle/>
            <a:p>
              <a:pPr algn="ctr"/>
              <a:r>
                <a:rPr lang="zh-CN" altLang="en-US" sz="2000" b="1" dirty="0">
                  <a:solidFill>
                    <a:srgbClr val="FFFF00"/>
                  </a:solidFill>
                  <a:latin typeface="黑体" panose="02010609060101010101" pitchFamily="49" charset="-122"/>
                  <a:ea typeface="黑体" panose="02010609060101010101" pitchFamily="49" charset="-122"/>
                </a:rPr>
                <a:t>完成</a:t>
              </a:r>
              <a:r>
                <a:rPr lang="en-US" altLang="zh-CN" sz="2000" b="1" dirty="0">
                  <a:solidFill>
                    <a:srgbClr val="FFFF00"/>
                  </a:solidFill>
                  <a:latin typeface="黑体" panose="02010609060101010101" pitchFamily="49" charset="-122"/>
                  <a:ea typeface="黑体" panose="02010609060101010101" pitchFamily="49" charset="-122"/>
                </a:rPr>
                <a:t>40</a:t>
              </a:r>
              <a:r>
                <a:rPr lang="zh-CN" altLang="en-US" sz="2000" b="1" dirty="0">
                  <a:solidFill>
                    <a:srgbClr val="FFFF00"/>
                  </a:solidFill>
                  <a:latin typeface="黑体" panose="02010609060101010101" pitchFamily="49" charset="-122"/>
                  <a:ea typeface="黑体" panose="02010609060101010101" pitchFamily="49" charset="-122"/>
                </a:rPr>
                <a:t>余份专题调研报告，多数成果已转换为相应政策。</a:t>
              </a:r>
              <a:endParaRPr lang="en-US" altLang="zh-CN" sz="2000" b="1" dirty="0">
                <a:solidFill>
                  <a:srgbClr val="FFFF00"/>
                </a:solidFill>
                <a:latin typeface="黑体" panose="02010609060101010101" pitchFamily="49" charset="-122"/>
                <a:ea typeface="黑体" panose="02010609060101010101" pitchFamily="49" charset="-122"/>
              </a:endParaRPr>
            </a:p>
            <a:p>
              <a:pPr algn="ctr"/>
              <a:r>
                <a:rPr lang="zh-CN" altLang="en-US" sz="2000" dirty="0">
                  <a:latin typeface="黑体" panose="02010609060101010101" pitchFamily="49" charset="-122"/>
                  <a:ea typeface="黑体" panose="02010609060101010101" pitchFamily="49" charset="-122"/>
                </a:rPr>
                <a:t>最早提出：全民医保体系设计与建设；“三医联动”改革。</a:t>
              </a:r>
            </a:p>
          </p:txBody>
        </p:sp>
        <p:sp>
          <p:nvSpPr>
            <p:cNvPr id="3" name="文本框 2">
              <a:extLst>
                <a:ext uri="{FF2B5EF4-FFF2-40B4-BE49-F238E27FC236}">
                  <a16:creationId xmlns:a16="http://schemas.microsoft.com/office/drawing/2014/main" id="{9E643AE0-3B62-433A-8DD0-9BD263DF15AD}"/>
                </a:ext>
              </a:extLst>
            </p:cNvPr>
            <p:cNvSpPr txBox="1"/>
            <p:nvPr/>
          </p:nvSpPr>
          <p:spPr>
            <a:xfrm>
              <a:off x="7297092" y="4603094"/>
              <a:ext cx="1356295" cy="1200329"/>
            </a:xfrm>
            <a:prstGeom prst="rect">
              <a:avLst/>
            </a:prstGeom>
            <a:noFill/>
          </p:spPr>
          <p:txBody>
            <a:bodyPr wrap="square" rtlCol="0">
              <a:spAutoFit/>
            </a:bodyPr>
            <a:lstStyle/>
            <a:p>
              <a:pPr algn="ctr"/>
              <a:r>
                <a:rPr lang="zh-CN" altLang="en-US" dirty="0">
                  <a:solidFill>
                    <a:srgbClr val="FF0000"/>
                  </a:solidFill>
                </a:rPr>
                <a:t>江苏省新农合不设家庭账户的政策建议证明</a:t>
              </a:r>
            </a:p>
          </p:txBody>
        </p:sp>
      </p:grpSp>
    </p:spTree>
    <p:extLst>
      <p:ext uri="{BB962C8B-B14F-4D97-AF65-F5344CB8AC3E}">
        <p14:creationId xmlns:p14="http://schemas.microsoft.com/office/powerpoint/2010/main" val="31555167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6CC3DB3D-1B68-49B2-8816-8ACFB6220A0C}"/>
              </a:ext>
            </a:extLst>
          </p:cNvPr>
          <p:cNvGrpSpPr/>
          <p:nvPr/>
        </p:nvGrpSpPr>
        <p:grpSpPr>
          <a:xfrm>
            <a:off x="827088" y="260350"/>
            <a:ext cx="7931793" cy="3722767"/>
            <a:chOff x="827088" y="260350"/>
            <a:chExt cx="7931793" cy="3722767"/>
          </a:xfrm>
        </p:grpSpPr>
        <p:sp>
          <p:nvSpPr>
            <p:cNvPr id="7171" name="Text Box 3">
              <a:extLst>
                <a:ext uri="{FF2B5EF4-FFF2-40B4-BE49-F238E27FC236}">
                  <a16:creationId xmlns:a16="http://schemas.microsoft.com/office/drawing/2014/main" id="{AF2BBAFB-5588-44BB-B039-3E6A5554C09F}"/>
                </a:ext>
              </a:extLst>
            </p:cNvPr>
            <p:cNvSpPr txBox="1">
              <a:spLocks noChangeArrowheads="1"/>
            </p:cNvSpPr>
            <p:nvPr/>
          </p:nvSpPr>
          <p:spPr bwMode="auto">
            <a:xfrm>
              <a:off x="827088" y="260350"/>
              <a:ext cx="7910714" cy="461665"/>
            </a:xfrm>
            <a:prstGeom prst="rect">
              <a:avLst/>
            </a:prstGeom>
            <a:noFill/>
            <a:ln w="9525">
              <a:solidFill>
                <a:schemeClr val="tx2"/>
              </a:solidFill>
              <a:miter lim="800000"/>
              <a:headEnd/>
              <a:tailEnd/>
            </a:ln>
            <a:effectLst/>
          </p:spPr>
          <p:txBody>
            <a:bodyPr wrap="square">
              <a:spAutoFit/>
            </a:bodyPr>
            <a:lstStyle/>
            <a:p>
              <a:pPr eaLnBrk="1" hangingPunct="1">
                <a:spcBef>
                  <a:spcPct val="50000"/>
                </a:spcBef>
                <a:defRPr/>
              </a:pPr>
              <a:r>
                <a:rPr lang="zh-CN" altLang="en-US" sz="2400" dirty="0">
                  <a:solidFill>
                    <a:srgbClr val="FFCC00"/>
                  </a:solidFill>
                  <a:latin typeface="Times New Roman" pitchFamily="18" charset="0"/>
                </a:rPr>
                <a:t>张晓</a:t>
              </a:r>
              <a:r>
                <a:rPr lang="en-US" altLang="zh-CN" sz="2400" dirty="0">
                  <a:solidFill>
                    <a:srgbClr val="FFCC00"/>
                  </a:solidFill>
                  <a:latin typeface="Times New Roman" pitchFamily="18" charset="0"/>
                </a:rPr>
                <a:t>    </a:t>
              </a:r>
              <a:r>
                <a:rPr lang="zh-CN" altLang="en-US" sz="2400" dirty="0">
                  <a:solidFill>
                    <a:srgbClr val="FFCC00"/>
                  </a:solidFill>
                  <a:latin typeface="Times New Roman" pitchFamily="18" charset="0"/>
                </a:rPr>
                <a:t>公共卫生学院  </a:t>
              </a:r>
              <a:r>
                <a:rPr lang="zh-CN" altLang="en-US" sz="2400" b="1" dirty="0">
                  <a:effectLst>
                    <a:outerShdw blurRad="38100" dist="38100" dir="2700000" algn="tl">
                      <a:srgbClr val="000000"/>
                    </a:outerShdw>
                  </a:effectLst>
                  <a:latin typeface="Times New Roman" pitchFamily="18" charset="0"/>
                </a:rPr>
                <a:t>任现岗位职级以来</a:t>
              </a:r>
              <a:r>
                <a:rPr lang="zh-CN" altLang="en-US" sz="2400" b="1" dirty="0">
                  <a:solidFill>
                    <a:srgbClr val="FFFF00"/>
                  </a:solidFill>
                  <a:effectLst>
                    <a:outerShdw blurRad="38100" dist="38100" dir="2700000" algn="tl">
                      <a:srgbClr val="000000"/>
                    </a:outerShdw>
                  </a:effectLst>
                  <a:latin typeface="Times New Roman" pitchFamily="18" charset="0"/>
                </a:rPr>
                <a:t>科研工作</a:t>
              </a:r>
            </a:p>
          </p:txBody>
        </p:sp>
        <p:sp>
          <p:nvSpPr>
            <p:cNvPr id="2" name="矩形 1">
              <a:extLst>
                <a:ext uri="{FF2B5EF4-FFF2-40B4-BE49-F238E27FC236}">
                  <a16:creationId xmlns:a16="http://schemas.microsoft.com/office/drawing/2014/main" id="{454CCA30-B11A-4798-A41C-3D5070A67DE4}"/>
                </a:ext>
              </a:extLst>
            </p:cNvPr>
            <p:cNvSpPr/>
            <p:nvPr/>
          </p:nvSpPr>
          <p:spPr>
            <a:xfrm>
              <a:off x="2854225" y="625595"/>
              <a:ext cx="5904656" cy="3357522"/>
            </a:xfrm>
            <a:prstGeom prst="rect">
              <a:avLst/>
            </a:prstGeom>
          </p:spPr>
          <p:txBody>
            <a:bodyPr wrap="square">
              <a:spAutoFit/>
            </a:bodyPr>
            <a:lstStyle/>
            <a:p>
              <a:pPr>
                <a:lnSpc>
                  <a:spcPct val="150000"/>
                </a:lnSpc>
              </a:pPr>
              <a:r>
                <a:rPr lang="en-US" altLang="zh-CN" sz="1300" dirty="0">
                  <a:ea typeface="仿宋_GB2312"/>
                  <a:cs typeface="Times New Roman" panose="02020603050405020304" pitchFamily="18" charset="0"/>
                </a:rPr>
                <a:t>        </a:t>
              </a:r>
              <a:r>
                <a:rPr lang="zh-CN" altLang="zh-CN" sz="1300" dirty="0">
                  <a:ea typeface="仿宋_GB2312"/>
                  <a:cs typeface="Times New Roman" panose="02020603050405020304" pitchFamily="18" charset="0"/>
                </a:rPr>
                <a:t>多次</a:t>
              </a:r>
              <a:r>
                <a:rPr lang="zh-CN" altLang="en-US" sz="1300" dirty="0">
                  <a:ea typeface="仿宋_GB2312"/>
                  <a:cs typeface="Times New Roman" panose="02020603050405020304" pitchFamily="18" charset="0"/>
                </a:rPr>
                <a:t>受邀</a:t>
              </a:r>
              <a:r>
                <a:rPr lang="zh-CN" altLang="zh-CN" sz="1300" dirty="0">
                  <a:ea typeface="仿宋_GB2312"/>
                  <a:cs typeface="Times New Roman" panose="02020603050405020304" pitchFamily="18" charset="0"/>
                </a:rPr>
                <a:t>参与</a:t>
              </a:r>
              <a:r>
                <a:rPr lang="zh-CN" altLang="en-US" sz="1300" dirty="0">
                  <a:ea typeface="仿宋_GB2312"/>
                  <a:cs typeface="Times New Roman" panose="02020603050405020304" pitchFamily="18" charset="0"/>
                </a:rPr>
                <a:t>国务院医改办、</a:t>
              </a:r>
              <a:r>
                <a:rPr lang="zh-CN" altLang="zh-CN" sz="1300" dirty="0">
                  <a:ea typeface="仿宋_GB2312"/>
                  <a:cs typeface="Times New Roman" panose="02020603050405020304" pitchFamily="18" charset="0"/>
                </a:rPr>
                <a:t>国家卫生部</a:t>
              </a:r>
              <a:r>
                <a:rPr lang="zh-CN" altLang="en-US" sz="1300" dirty="0">
                  <a:ea typeface="仿宋_GB2312"/>
                  <a:cs typeface="Times New Roman" panose="02020603050405020304" pitchFamily="18" charset="0"/>
                </a:rPr>
                <a:t>（委）</a:t>
              </a:r>
              <a:r>
                <a:rPr lang="zh-CN" altLang="zh-CN" sz="1300" dirty="0">
                  <a:ea typeface="仿宋_GB2312"/>
                  <a:cs typeface="Times New Roman" panose="02020603050405020304" pitchFamily="18" charset="0"/>
                </a:rPr>
                <a:t>、人社部、医保局等相关部委，以及多个省市医保相关工作。先后撰写过</a:t>
              </a:r>
              <a:r>
                <a:rPr lang="zh-CN" altLang="en-US" sz="1300" dirty="0">
                  <a:ea typeface="仿宋_GB2312"/>
                  <a:cs typeface="Times New Roman" panose="02020603050405020304" pitchFamily="18" charset="0"/>
                </a:rPr>
                <a:t>医改</a:t>
              </a:r>
              <a:r>
                <a:rPr lang="zh-CN" altLang="zh-CN" sz="1300" dirty="0">
                  <a:ea typeface="仿宋_GB2312"/>
                  <a:cs typeface="Times New Roman" panose="02020603050405020304" pitchFamily="18" charset="0"/>
                </a:rPr>
                <a:t>专题调研报告</a:t>
              </a:r>
              <a:r>
                <a:rPr lang="en-US" altLang="zh-CN" sz="1300" dirty="0">
                  <a:ea typeface="仿宋_GB2312"/>
                  <a:cs typeface="Times New Roman" panose="02020603050405020304" pitchFamily="18" charset="0"/>
                </a:rPr>
                <a:t>40</a:t>
              </a:r>
              <a:r>
                <a:rPr lang="zh-CN" altLang="zh-CN" sz="1300" dirty="0">
                  <a:ea typeface="仿宋_GB2312"/>
                  <a:cs typeface="Times New Roman" panose="02020603050405020304" pitchFamily="18" charset="0"/>
                </a:rPr>
                <a:t>余份。许多专题报告建议已经进入到政府政策中。如《江苏省卫生现代化</a:t>
              </a:r>
              <a:r>
                <a:rPr lang="zh-CN" altLang="en-US" sz="1300" dirty="0">
                  <a:ea typeface="仿宋_GB2312"/>
                  <a:cs typeface="Times New Roman" panose="02020603050405020304" pitchFamily="18" charset="0"/>
                </a:rPr>
                <a:t>研究</a:t>
              </a:r>
              <a:r>
                <a:rPr lang="zh-CN" altLang="zh-CN" sz="1300" dirty="0">
                  <a:ea typeface="仿宋_GB2312"/>
                  <a:cs typeface="Times New Roman" panose="02020603050405020304" pitchFamily="18" charset="0"/>
                </a:rPr>
                <a:t>》（课题组常务副组长），对江苏省十二五，十三五规划，</a:t>
              </a:r>
              <a:r>
                <a:rPr lang="zh-CN" altLang="zh-CN" sz="1300" dirty="0">
                  <a:solidFill>
                    <a:srgbClr val="FFFF00"/>
                  </a:solidFill>
                  <a:ea typeface="仿宋_GB2312"/>
                  <a:cs typeface="Times New Roman" panose="02020603050405020304" pitchFamily="18" charset="0"/>
                </a:rPr>
                <a:t>十四五规划</a:t>
              </a:r>
              <a:r>
                <a:rPr lang="zh-CN" altLang="zh-CN" sz="1300" dirty="0">
                  <a:ea typeface="仿宋_GB2312"/>
                  <a:cs typeface="Times New Roman" panose="02020603050405020304" pitchFamily="18" charset="0"/>
                </a:rPr>
                <a:t>；《江苏省医药产业发展战略规划》对江苏省</a:t>
              </a:r>
              <a:r>
                <a:rPr lang="en-US" altLang="zh-CN" sz="1300" dirty="0">
                  <a:ea typeface="仿宋_GB2312"/>
                  <a:cs typeface="Times New Roman" panose="02020603050405020304" pitchFamily="18" charset="0"/>
                </a:rPr>
                <a:t>2010</a:t>
              </a:r>
              <a:r>
                <a:rPr lang="zh-CN" altLang="zh-CN" sz="1300" dirty="0">
                  <a:ea typeface="仿宋_GB2312"/>
                  <a:cs typeface="Times New Roman" panose="02020603050405020304" pitchFamily="18" charset="0"/>
                </a:rPr>
                <a:t>—</a:t>
              </a:r>
              <a:r>
                <a:rPr lang="en-US" altLang="zh-CN" sz="1300" dirty="0">
                  <a:ea typeface="仿宋_GB2312"/>
                  <a:cs typeface="Times New Roman" panose="02020603050405020304" pitchFamily="18" charset="0"/>
                </a:rPr>
                <a:t>2020</a:t>
              </a:r>
              <a:r>
                <a:rPr lang="zh-CN" altLang="zh-CN" sz="1300" dirty="0">
                  <a:ea typeface="仿宋_GB2312"/>
                  <a:cs typeface="Times New Roman" panose="02020603050405020304" pitchFamily="18" charset="0"/>
                </a:rPr>
                <a:t>制药产业发展；《重特大疾病医疗救助试点绩效评估》对民政部救助司</a:t>
              </a:r>
              <a:r>
                <a:rPr lang="en-US" altLang="zh-CN" sz="1300" dirty="0">
                  <a:ea typeface="仿宋_GB2312"/>
                  <a:cs typeface="Times New Roman" panose="02020603050405020304" pitchFamily="18" charset="0"/>
                </a:rPr>
                <a:t>273</a:t>
              </a:r>
              <a:r>
                <a:rPr lang="zh-CN" altLang="zh-CN" sz="1300" dirty="0">
                  <a:ea typeface="仿宋_GB2312"/>
                  <a:cs typeface="Times New Roman" panose="02020603050405020304" pitchFamily="18" charset="0"/>
                </a:rPr>
                <a:t>个城市医疗救助绩效考核；《跨省异地就医住院费用直接结算待遇差异的归因研究》对跨省异地就医政策推进等，以及</a:t>
              </a:r>
              <a:r>
                <a:rPr lang="zh-CN" altLang="en-US" sz="1300" dirty="0">
                  <a:ea typeface="仿宋_GB2312"/>
                  <a:cs typeface="Times New Roman" panose="02020603050405020304" pitchFamily="18" charset="0"/>
                </a:rPr>
                <a:t>参与</a:t>
              </a:r>
              <a:r>
                <a:rPr lang="zh-CN" altLang="zh-CN" sz="1300" dirty="0">
                  <a:ea typeface="仿宋_GB2312"/>
                  <a:cs typeface="Times New Roman" panose="02020603050405020304" pitchFamily="18" charset="0"/>
                </a:rPr>
                <a:t>江苏省新农合</a:t>
              </a:r>
              <a:r>
                <a:rPr lang="zh-CN" altLang="en-US" sz="1300" dirty="0">
                  <a:ea typeface="仿宋_GB2312"/>
                  <a:cs typeface="Times New Roman" panose="02020603050405020304" pitchFamily="18" charset="0"/>
                </a:rPr>
                <a:t>地方</a:t>
              </a:r>
              <a:r>
                <a:rPr lang="zh-CN" altLang="zh-CN" sz="1300" dirty="0">
                  <a:ea typeface="仿宋_GB2312"/>
                  <a:cs typeface="Times New Roman" panose="02020603050405020304" pitchFamily="18" charset="0"/>
                </a:rPr>
                <a:t>立法，在江苏省新农合中不设立家庭账户，江阴市建立区域卫生数字化工作等等都起到重要的作用。</a:t>
              </a:r>
              <a:endParaRPr lang="en-US" altLang="zh-CN" sz="1300" dirty="0">
                <a:ea typeface="仿宋_GB2312"/>
                <a:cs typeface="Times New Roman" panose="02020603050405020304" pitchFamily="18" charset="0"/>
              </a:endParaRPr>
            </a:p>
            <a:p>
              <a:pPr>
                <a:lnSpc>
                  <a:spcPct val="150000"/>
                </a:lnSpc>
              </a:pPr>
              <a:r>
                <a:rPr lang="zh-CN" altLang="en-US" sz="1300" dirty="0">
                  <a:ea typeface="仿宋_GB2312"/>
                  <a:cs typeface="Times New Roman" panose="02020603050405020304" pitchFamily="18" charset="0"/>
                </a:rPr>
                <a:t>        参与雄安新区</a:t>
              </a:r>
              <a:r>
                <a:rPr lang="en-US" altLang="zh-CN" sz="1300" dirty="0">
                  <a:ea typeface="仿宋_GB2312"/>
                  <a:cs typeface="Times New Roman" panose="02020603050405020304" pitchFamily="18" charset="0"/>
                </a:rPr>
                <a:t>《</a:t>
              </a:r>
              <a:r>
                <a:rPr lang="zh-CN" altLang="en-US" sz="1300" dirty="0">
                  <a:ea typeface="仿宋_GB2312"/>
                  <a:cs typeface="Times New Roman" panose="02020603050405020304" pitchFamily="18" charset="0"/>
                </a:rPr>
                <a:t>创新城市医保制度体系设计与建设</a:t>
              </a:r>
              <a:r>
                <a:rPr lang="en-US" altLang="zh-CN" sz="1300" dirty="0">
                  <a:ea typeface="仿宋_GB2312"/>
                  <a:cs typeface="Times New Roman" panose="02020603050405020304" pitchFamily="18" charset="0"/>
                </a:rPr>
                <a:t>》</a:t>
              </a:r>
              <a:r>
                <a:rPr lang="zh-CN" altLang="en-US" sz="1300" dirty="0">
                  <a:ea typeface="仿宋_GB2312"/>
                  <a:cs typeface="Times New Roman" panose="02020603050405020304" pitchFamily="18" charset="0"/>
                </a:rPr>
                <a:t>、国家医保局</a:t>
              </a:r>
              <a:r>
                <a:rPr lang="en-US" altLang="zh-CN" sz="1300" dirty="0">
                  <a:ea typeface="仿宋_GB2312"/>
                  <a:cs typeface="Times New Roman" panose="02020603050405020304" pitchFamily="18" charset="0"/>
                </a:rPr>
                <a:t>”</a:t>
              </a:r>
              <a:r>
                <a:rPr lang="zh-CN" altLang="en-US" sz="1300" dirty="0">
                  <a:ea typeface="仿宋_GB2312"/>
                  <a:cs typeface="Times New Roman" panose="02020603050405020304" pitchFamily="18" charset="0"/>
                </a:rPr>
                <a:t>医保体制</a:t>
              </a:r>
              <a:r>
                <a:rPr lang="en-US" altLang="zh-CN" sz="1300" dirty="0">
                  <a:ea typeface="仿宋_GB2312"/>
                  <a:cs typeface="Times New Roman" panose="02020603050405020304" pitchFamily="18" charset="0"/>
                </a:rPr>
                <a:t>”</a:t>
              </a:r>
              <a:r>
                <a:rPr lang="zh-CN" altLang="en-US" sz="1300" dirty="0">
                  <a:ea typeface="仿宋_GB2312"/>
                  <a:cs typeface="Times New Roman" panose="02020603050405020304" pitchFamily="18" charset="0"/>
                </a:rPr>
                <a:t>改革咨询专家等；江苏省“十四五”卫生健康发展规划咨询论证专家。</a:t>
              </a:r>
              <a:endParaRPr lang="zh-CN" altLang="en-US" sz="1300" dirty="0"/>
            </a:p>
          </p:txBody>
        </p:sp>
        <p:pic>
          <p:nvPicPr>
            <p:cNvPr id="9" name="图片 8">
              <a:extLst>
                <a:ext uri="{FF2B5EF4-FFF2-40B4-BE49-F238E27FC236}">
                  <a16:creationId xmlns:a16="http://schemas.microsoft.com/office/drawing/2014/main" id="{11E130E6-FFC4-410B-9DD3-EE5C3C155284}"/>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088" y="980728"/>
              <a:ext cx="1984598" cy="2713842"/>
            </a:xfrm>
            <a:prstGeom prst="rect">
              <a:avLst/>
            </a:prstGeom>
            <a:noFill/>
            <a:ln>
              <a:noFill/>
            </a:ln>
          </p:spPr>
        </p:pic>
        <p:sp>
          <p:nvSpPr>
            <p:cNvPr id="10" name="文本框 9">
              <a:extLst>
                <a:ext uri="{FF2B5EF4-FFF2-40B4-BE49-F238E27FC236}">
                  <a16:creationId xmlns:a16="http://schemas.microsoft.com/office/drawing/2014/main" id="{AC0F12BD-AAB2-4809-BC82-6E44C6E849B9}"/>
                </a:ext>
              </a:extLst>
            </p:cNvPr>
            <p:cNvSpPr txBox="1"/>
            <p:nvPr/>
          </p:nvSpPr>
          <p:spPr>
            <a:xfrm>
              <a:off x="1101761" y="2335502"/>
              <a:ext cx="1405614" cy="830997"/>
            </a:xfrm>
            <a:prstGeom prst="rect">
              <a:avLst/>
            </a:prstGeom>
            <a:solidFill>
              <a:srgbClr val="FF0000"/>
            </a:solidFill>
          </p:spPr>
          <p:txBody>
            <a:bodyPr wrap="square" rtlCol="0">
              <a:spAutoFit/>
            </a:bodyPr>
            <a:lstStyle/>
            <a:p>
              <a:pPr algn="ctr"/>
              <a:r>
                <a:rPr lang="zh-CN" altLang="en-US" sz="1200" dirty="0"/>
                <a:t>省政府、政委政策研究室主导</a:t>
              </a:r>
              <a:endParaRPr lang="en-US" altLang="zh-CN" sz="1200" dirty="0"/>
            </a:p>
            <a:p>
              <a:pPr algn="ctr"/>
              <a:endParaRPr lang="en-US" altLang="zh-CN" sz="1200" dirty="0"/>
            </a:p>
            <a:p>
              <a:pPr algn="ctr"/>
              <a:r>
                <a:rPr lang="zh-CN" altLang="en-US" sz="1200" dirty="0"/>
                <a:t>报告主要撰写人</a:t>
              </a:r>
            </a:p>
          </p:txBody>
        </p:sp>
      </p:grpSp>
      <p:grpSp>
        <p:nvGrpSpPr>
          <p:cNvPr id="3" name="组合 2">
            <a:extLst>
              <a:ext uri="{FF2B5EF4-FFF2-40B4-BE49-F238E27FC236}">
                <a16:creationId xmlns:a16="http://schemas.microsoft.com/office/drawing/2014/main" id="{F5D94088-989B-49F3-A059-0421610B0607}"/>
              </a:ext>
            </a:extLst>
          </p:cNvPr>
          <p:cNvGrpSpPr/>
          <p:nvPr/>
        </p:nvGrpSpPr>
        <p:grpSpPr>
          <a:xfrm>
            <a:off x="826916" y="3984126"/>
            <a:ext cx="7819891" cy="2757242"/>
            <a:chOff x="826916" y="3984126"/>
            <a:chExt cx="7819891" cy="2757242"/>
          </a:xfrm>
        </p:grpSpPr>
        <p:pic>
          <p:nvPicPr>
            <p:cNvPr id="7" name="图片 6">
              <a:extLst>
                <a:ext uri="{FF2B5EF4-FFF2-40B4-BE49-F238E27FC236}">
                  <a16:creationId xmlns:a16="http://schemas.microsoft.com/office/drawing/2014/main" id="{4FAD8AE0-3809-42AC-A5E7-B0F3CD644AE7}"/>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6916" y="3996769"/>
              <a:ext cx="2088900" cy="2744599"/>
            </a:xfrm>
            <a:prstGeom prst="rect">
              <a:avLst/>
            </a:prstGeom>
            <a:noFill/>
            <a:ln>
              <a:noFill/>
            </a:ln>
          </p:spPr>
        </p:pic>
        <p:sp>
          <p:nvSpPr>
            <p:cNvPr id="8" name="文本框 7">
              <a:extLst>
                <a:ext uri="{FF2B5EF4-FFF2-40B4-BE49-F238E27FC236}">
                  <a16:creationId xmlns:a16="http://schemas.microsoft.com/office/drawing/2014/main" id="{73D07948-BF86-4635-8FC1-972BCE291601}"/>
                </a:ext>
              </a:extLst>
            </p:cNvPr>
            <p:cNvSpPr txBox="1"/>
            <p:nvPr/>
          </p:nvSpPr>
          <p:spPr>
            <a:xfrm>
              <a:off x="1065615" y="4964313"/>
              <a:ext cx="1661087" cy="1200329"/>
            </a:xfrm>
            <a:prstGeom prst="rect">
              <a:avLst/>
            </a:prstGeom>
            <a:solidFill>
              <a:srgbClr val="FF0000"/>
            </a:solidFill>
          </p:spPr>
          <p:txBody>
            <a:bodyPr wrap="square" rtlCol="0">
              <a:spAutoFit/>
            </a:bodyPr>
            <a:lstStyle/>
            <a:p>
              <a:pPr algn="ctr"/>
              <a:r>
                <a:rPr lang="zh-CN" altLang="en-US" dirty="0"/>
                <a:t>执行组</a:t>
              </a:r>
              <a:endParaRPr lang="en-US" altLang="zh-CN" dirty="0"/>
            </a:p>
            <a:p>
              <a:pPr algn="ctr"/>
              <a:r>
                <a:rPr lang="zh-CN" altLang="en-US" dirty="0"/>
                <a:t>副组长</a:t>
              </a:r>
              <a:endParaRPr lang="en-US" altLang="zh-CN" dirty="0"/>
            </a:p>
            <a:p>
              <a:pPr algn="ctr"/>
              <a:endParaRPr lang="en-US" altLang="zh-CN" dirty="0"/>
            </a:p>
            <a:p>
              <a:pPr algn="ctr"/>
              <a:r>
                <a:rPr lang="zh-CN" altLang="en-US" dirty="0"/>
                <a:t>政策产出很多！</a:t>
              </a:r>
            </a:p>
          </p:txBody>
        </p:sp>
        <p:pic>
          <p:nvPicPr>
            <p:cNvPr id="11" name="图片 10">
              <a:extLst>
                <a:ext uri="{FF2B5EF4-FFF2-40B4-BE49-F238E27FC236}">
                  <a16:creationId xmlns:a16="http://schemas.microsoft.com/office/drawing/2014/main" id="{C04455E9-09D6-4AB7-AE28-A5D85758C4BF}"/>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07904" y="3996769"/>
              <a:ext cx="2088899" cy="2724085"/>
            </a:xfrm>
            <a:prstGeom prst="rect">
              <a:avLst/>
            </a:prstGeom>
            <a:noFill/>
            <a:ln>
              <a:noFill/>
            </a:ln>
          </p:spPr>
        </p:pic>
        <p:sp>
          <p:nvSpPr>
            <p:cNvPr id="12" name="文本框 11">
              <a:extLst>
                <a:ext uri="{FF2B5EF4-FFF2-40B4-BE49-F238E27FC236}">
                  <a16:creationId xmlns:a16="http://schemas.microsoft.com/office/drawing/2014/main" id="{A09B4841-4812-4358-99A7-FE9564D77559}"/>
                </a:ext>
              </a:extLst>
            </p:cNvPr>
            <p:cNvSpPr txBox="1"/>
            <p:nvPr/>
          </p:nvSpPr>
          <p:spPr>
            <a:xfrm>
              <a:off x="4012213" y="5518311"/>
              <a:ext cx="1405614" cy="461665"/>
            </a:xfrm>
            <a:prstGeom prst="rect">
              <a:avLst/>
            </a:prstGeom>
            <a:solidFill>
              <a:srgbClr val="FF0000"/>
            </a:solidFill>
          </p:spPr>
          <p:txBody>
            <a:bodyPr wrap="square" rtlCol="0">
              <a:spAutoFit/>
            </a:bodyPr>
            <a:lstStyle/>
            <a:p>
              <a:pPr algn="ctr"/>
              <a:r>
                <a:rPr lang="zh-CN" altLang="en-US" sz="1200"/>
                <a:t>国家民政部当年用于救助</a:t>
              </a:r>
              <a:r>
                <a:rPr lang="zh-CN" altLang="en-US" sz="1200" dirty="0"/>
                <a:t>绩效考核</a:t>
              </a:r>
            </a:p>
          </p:txBody>
        </p:sp>
        <p:pic>
          <p:nvPicPr>
            <p:cNvPr id="13" name="图片 12">
              <a:extLst>
                <a:ext uri="{FF2B5EF4-FFF2-40B4-BE49-F238E27FC236}">
                  <a16:creationId xmlns:a16="http://schemas.microsoft.com/office/drawing/2014/main" id="{0D4DB2C2-58D2-4CA8-AED1-29056A7362ED}"/>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57907" y="3984126"/>
              <a:ext cx="2088900" cy="2736728"/>
            </a:xfrm>
            <a:prstGeom prst="rect">
              <a:avLst/>
            </a:prstGeom>
            <a:noFill/>
            <a:ln>
              <a:noFill/>
            </a:ln>
          </p:spPr>
        </p:pic>
        <p:sp>
          <p:nvSpPr>
            <p:cNvPr id="14" name="文本框 13">
              <a:extLst>
                <a:ext uri="{FF2B5EF4-FFF2-40B4-BE49-F238E27FC236}">
                  <a16:creationId xmlns:a16="http://schemas.microsoft.com/office/drawing/2014/main" id="{AB31545C-B5BF-4AE9-A20A-2D66717CE22A}"/>
                </a:ext>
              </a:extLst>
            </p:cNvPr>
            <p:cNvSpPr txBox="1"/>
            <p:nvPr/>
          </p:nvSpPr>
          <p:spPr>
            <a:xfrm>
              <a:off x="6989955" y="5029324"/>
              <a:ext cx="1224804" cy="646331"/>
            </a:xfrm>
            <a:prstGeom prst="rect">
              <a:avLst/>
            </a:prstGeom>
            <a:solidFill>
              <a:srgbClr val="FF0000"/>
            </a:solidFill>
          </p:spPr>
          <p:txBody>
            <a:bodyPr wrap="square" rtlCol="0">
              <a:spAutoFit/>
            </a:bodyPr>
            <a:lstStyle/>
            <a:p>
              <a:pPr algn="ctr"/>
              <a:r>
                <a:rPr lang="zh-CN" altLang="en-US" sz="1200" dirty="0"/>
                <a:t>为医保政策运行机制和推进提供依据</a:t>
              </a:r>
            </a:p>
          </p:txBody>
        </p:sp>
      </p:grpSp>
    </p:spTree>
    <p:extLst>
      <p:ext uri="{BB962C8B-B14F-4D97-AF65-F5344CB8AC3E}">
        <p14:creationId xmlns:p14="http://schemas.microsoft.com/office/powerpoint/2010/main" val="1080264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 Box 3">
            <a:extLst>
              <a:ext uri="{FF2B5EF4-FFF2-40B4-BE49-F238E27FC236}">
                <a16:creationId xmlns:a16="http://schemas.microsoft.com/office/drawing/2014/main" id="{AF2BBAFB-5588-44BB-B039-3E6A5554C09F}"/>
              </a:ext>
            </a:extLst>
          </p:cNvPr>
          <p:cNvSpPr txBox="1">
            <a:spLocks noChangeArrowheads="1"/>
          </p:cNvSpPr>
          <p:nvPr/>
        </p:nvSpPr>
        <p:spPr bwMode="auto">
          <a:xfrm>
            <a:off x="827088" y="260350"/>
            <a:ext cx="7910714" cy="461665"/>
          </a:xfrm>
          <a:prstGeom prst="rect">
            <a:avLst/>
          </a:prstGeom>
          <a:noFill/>
          <a:ln w="9525">
            <a:solidFill>
              <a:schemeClr val="tx2"/>
            </a:solidFill>
            <a:miter lim="800000"/>
            <a:headEnd/>
            <a:tailEnd/>
          </a:ln>
          <a:effectLst/>
        </p:spPr>
        <p:txBody>
          <a:bodyPr wrap="square">
            <a:spAutoFit/>
          </a:bodyPr>
          <a:lstStyle/>
          <a:p>
            <a:pPr eaLnBrk="1" hangingPunct="1">
              <a:spcBef>
                <a:spcPct val="50000"/>
              </a:spcBef>
              <a:defRPr/>
            </a:pPr>
            <a:r>
              <a:rPr lang="zh-CN" altLang="en-US" sz="2400" dirty="0">
                <a:solidFill>
                  <a:srgbClr val="FFCC00"/>
                </a:solidFill>
                <a:latin typeface="Times New Roman" pitchFamily="18" charset="0"/>
              </a:rPr>
              <a:t>张晓</a:t>
            </a:r>
            <a:r>
              <a:rPr lang="en-US" altLang="zh-CN" sz="2400" dirty="0">
                <a:solidFill>
                  <a:srgbClr val="FFCC00"/>
                </a:solidFill>
                <a:latin typeface="Times New Roman" pitchFamily="18" charset="0"/>
              </a:rPr>
              <a:t>    </a:t>
            </a:r>
            <a:r>
              <a:rPr lang="zh-CN" altLang="en-US" sz="2400" dirty="0">
                <a:solidFill>
                  <a:srgbClr val="FFCC00"/>
                </a:solidFill>
                <a:latin typeface="Times New Roman" pitchFamily="18" charset="0"/>
              </a:rPr>
              <a:t>公共卫生学院  </a:t>
            </a:r>
            <a:r>
              <a:rPr lang="zh-CN" altLang="en-US" sz="2400" b="1" dirty="0">
                <a:effectLst>
                  <a:outerShdw blurRad="38100" dist="38100" dir="2700000" algn="tl">
                    <a:srgbClr val="000000"/>
                  </a:outerShdw>
                </a:effectLst>
                <a:latin typeface="Times New Roman" pitchFamily="18" charset="0"/>
              </a:rPr>
              <a:t>任现岗位职级以来</a:t>
            </a:r>
            <a:r>
              <a:rPr lang="zh-CN" altLang="en-US" sz="2400" b="1" dirty="0">
                <a:solidFill>
                  <a:srgbClr val="FFFF00"/>
                </a:solidFill>
                <a:effectLst>
                  <a:outerShdw blurRad="38100" dist="38100" dir="2700000" algn="tl">
                    <a:srgbClr val="000000"/>
                  </a:outerShdw>
                </a:effectLst>
                <a:latin typeface="Times New Roman" pitchFamily="18" charset="0"/>
              </a:rPr>
              <a:t>发表科研论文</a:t>
            </a:r>
          </a:p>
        </p:txBody>
      </p:sp>
      <p:sp>
        <p:nvSpPr>
          <p:cNvPr id="3" name="矩形 2">
            <a:extLst>
              <a:ext uri="{FF2B5EF4-FFF2-40B4-BE49-F238E27FC236}">
                <a16:creationId xmlns:a16="http://schemas.microsoft.com/office/drawing/2014/main" id="{901B9FC1-E4F8-47B3-AFE4-9A6FF8456E46}"/>
              </a:ext>
            </a:extLst>
          </p:cNvPr>
          <p:cNvSpPr/>
          <p:nvPr/>
        </p:nvSpPr>
        <p:spPr>
          <a:xfrm>
            <a:off x="1115616" y="908720"/>
            <a:ext cx="7430519" cy="954107"/>
          </a:xfrm>
          <a:prstGeom prst="rect">
            <a:avLst/>
          </a:prstGeom>
          <a:solidFill>
            <a:srgbClr val="FF0000"/>
          </a:solidFill>
        </p:spPr>
        <p:txBody>
          <a:bodyPr wrap="square">
            <a:spAutoFit/>
          </a:bodyPr>
          <a:lstStyle/>
          <a:p>
            <a:pPr indent="266700" algn="ctr">
              <a:spcAft>
                <a:spcPts val="0"/>
              </a:spcAft>
            </a:pPr>
            <a:r>
              <a:rPr lang="zh-CN" altLang="zh-CN" sz="3200" kern="100" dirty="0">
                <a:latin typeface="Calibri" panose="020F0502020204030204" pitchFamily="34" charset="0"/>
                <a:ea typeface="黑体" panose="02010609060101010101" pitchFamily="49" charset="-122"/>
                <a:cs typeface="Times New Roman" panose="02020603050405020304" pitchFamily="18" charset="0"/>
              </a:rPr>
              <a:t>任现职以来共发表论文</a:t>
            </a:r>
            <a:r>
              <a:rPr lang="en-US" altLang="zh-CN" sz="3200" kern="100" dirty="0">
                <a:latin typeface="Calibri" panose="020F0502020204030204" pitchFamily="34" charset="0"/>
                <a:ea typeface="黑体" panose="02010609060101010101" pitchFamily="49" charset="-122"/>
                <a:cs typeface="Times New Roman" panose="02020603050405020304" pitchFamily="18" charset="0"/>
              </a:rPr>
              <a:t>132</a:t>
            </a:r>
            <a:r>
              <a:rPr lang="zh-CN" altLang="zh-CN" sz="3200" kern="100" dirty="0">
                <a:latin typeface="Calibri" panose="020F0502020204030204" pitchFamily="34" charset="0"/>
                <a:ea typeface="黑体" panose="02010609060101010101" pitchFamily="49" charset="-122"/>
                <a:cs typeface="Times New Roman" panose="02020603050405020304" pitchFamily="18" charset="0"/>
              </a:rPr>
              <a:t>篇</a:t>
            </a:r>
            <a:endParaRPr lang="zh-CN" altLang="zh-CN" sz="1200" kern="100" dirty="0">
              <a:latin typeface="Calibri" panose="020F0502020204030204" pitchFamily="34" charset="0"/>
              <a:cs typeface="Times New Roman" panose="02020603050405020304" pitchFamily="18" charset="0"/>
            </a:endParaRPr>
          </a:p>
          <a:p>
            <a:pPr indent="266700" algn="ctr">
              <a:spcAft>
                <a:spcPts val="0"/>
              </a:spcAft>
            </a:pPr>
            <a:r>
              <a:rPr lang="zh-CN" altLang="zh-CN" sz="2400" kern="100" dirty="0">
                <a:latin typeface="Calibri" panose="020F0502020204030204" pitchFamily="34" charset="0"/>
                <a:ea typeface="黑体" panose="02010609060101010101" pitchFamily="49" charset="-122"/>
                <a:cs typeface="Times New Roman" panose="02020603050405020304" pitchFamily="18" charset="0"/>
              </a:rPr>
              <a:t>（仅列论文题目</a:t>
            </a:r>
            <a:r>
              <a:rPr lang="en-US" altLang="zh-CN" sz="2400" kern="100" dirty="0">
                <a:latin typeface="Calibri" panose="020F0502020204030204" pitchFamily="34" charset="0"/>
                <a:ea typeface="黑体" panose="02010609060101010101" pitchFamily="49" charset="-122"/>
                <a:cs typeface="Times New Roman" panose="02020603050405020304" pitchFamily="18" charset="0"/>
              </a:rPr>
              <a:t>(</a:t>
            </a:r>
            <a:r>
              <a:rPr lang="zh-CN" altLang="zh-CN" sz="2400" kern="100" dirty="0">
                <a:latin typeface="Calibri" panose="020F0502020204030204" pitchFamily="34" charset="0"/>
                <a:ea typeface="黑体" panose="02010609060101010101" pitchFamily="49" charset="-122"/>
                <a:cs typeface="Times New Roman" panose="02020603050405020304" pitchFamily="18" charset="0"/>
              </a:rPr>
              <a:t>共</a:t>
            </a:r>
            <a:r>
              <a:rPr lang="en-US" altLang="zh-CN" sz="2400" kern="100" dirty="0">
                <a:latin typeface="Calibri" panose="020F0502020204030204" pitchFamily="34" charset="0"/>
                <a:ea typeface="黑体" panose="02010609060101010101" pitchFamily="49" charset="-122"/>
                <a:cs typeface="Times New Roman" panose="02020603050405020304" pitchFamily="18" charset="0"/>
              </a:rPr>
              <a:t>132</a:t>
            </a:r>
            <a:r>
              <a:rPr lang="zh-CN" altLang="zh-CN" sz="2400" kern="100" dirty="0">
                <a:latin typeface="Calibri" panose="020F0502020204030204" pitchFamily="34" charset="0"/>
                <a:ea typeface="黑体" panose="02010609060101010101" pitchFamily="49" charset="-122"/>
                <a:cs typeface="Times New Roman" panose="02020603050405020304" pitchFamily="18" charset="0"/>
              </a:rPr>
              <a:t>篇</a:t>
            </a:r>
            <a:r>
              <a:rPr lang="en-US" altLang="zh-CN" sz="2400" kern="100" dirty="0">
                <a:latin typeface="Calibri" panose="020F0502020204030204" pitchFamily="34" charset="0"/>
                <a:ea typeface="黑体" panose="02010609060101010101" pitchFamily="49" charset="-122"/>
                <a:cs typeface="Times New Roman" panose="02020603050405020304" pitchFamily="18" charset="0"/>
              </a:rPr>
              <a:t>)</a:t>
            </a:r>
            <a:r>
              <a:rPr lang="zh-CN" altLang="zh-CN" sz="2400" kern="100" dirty="0">
                <a:latin typeface="Calibri" panose="020F0502020204030204" pitchFamily="34" charset="0"/>
                <a:ea typeface="黑体" panose="02010609060101010101" pitchFamily="49" charset="-122"/>
                <a:cs typeface="Times New Roman" panose="02020603050405020304" pitchFamily="18" charset="0"/>
              </a:rPr>
              <a:t>，可上网查询）</a:t>
            </a:r>
            <a:endParaRPr lang="zh-CN" altLang="zh-CN" sz="1100" kern="100" dirty="0">
              <a:latin typeface="Calibri" panose="020F0502020204030204" pitchFamily="34" charset="0"/>
              <a:cs typeface="Times New Roman" panose="02020603050405020304" pitchFamily="18" charset="0"/>
            </a:endParaRPr>
          </a:p>
        </p:txBody>
      </p:sp>
      <p:sp>
        <p:nvSpPr>
          <p:cNvPr id="11" name="矩形 10">
            <a:extLst>
              <a:ext uri="{FF2B5EF4-FFF2-40B4-BE49-F238E27FC236}">
                <a16:creationId xmlns:a16="http://schemas.microsoft.com/office/drawing/2014/main" id="{02238C28-A11E-4CA8-861A-582443DD83E4}"/>
              </a:ext>
            </a:extLst>
          </p:cNvPr>
          <p:cNvSpPr/>
          <p:nvPr/>
        </p:nvSpPr>
        <p:spPr>
          <a:xfrm>
            <a:off x="1115616" y="1834270"/>
            <a:ext cx="7430519" cy="1169551"/>
          </a:xfrm>
          <a:prstGeom prst="rect">
            <a:avLst/>
          </a:prstGeom>
          <a:solidFill>
            <a:schemeClr val="bg1">
              <a:lumMod val="40000"/>
              <a:lumOff val="60000"/>
            </a:schemeClr>
          </a:solidFill>
        </p:spPr>
        <p:txBody>
          <a:bodyPr wrap="square">
            <a:spAutoFit/>
          </a:bodyPr>
          <a:lstStyle/>
          <a:p>
            <a:pPr indent="266700" algn="ctr">
              <a:spcAft>
                <a:spcPts val="0"/>
              </a:spcAft>
            </a:pPr>
            <a:r>
              <a:rPr lang="zh-CN" altLang="zh-CN" sz="2800" kern="100" dirty="0">
                <a:solidFill>
                  <a:srgbClr val="FF0000"/>
                </a:solidFill>
                <a:latin typeface="Calibri" panose="020F0502020204030204" pitchFamily="34" charset="0"/>
                <a:ea typeface="黑体" panose="02010609060101010101" pitchFamily="49" charset="-122"/>
                <a:cs typeface="Times New Roman" panose="02020603050405020304" pitchFamily="18" charset="0"/>
              </a:rPr>
              <a:t>文献检索报告：</a:t>
            </a:r>
            <a:endParaRPr lang="zh-CN" altLang="zh-CN" sz="1600" kern="100" dirty="0">
              <a:solidFill>
                <a:srgbClr val="FF0000"/>
              </a:solidFill>
              <a:latin typeface="Calibri" panose="020F0502020204030204" pitchFamily="34" charset="0"/>
              <a:cs typeface="Times New Roman" panose="02020603050405020304" pitchFamily="18" charset="0"/>
            </a:endParaRPr>
          </a:p>
          <a:p>
            <a:pPr indent="266700" algn="ctr">
              <a:spcAft>
                <a:spcPts val="0"/>
              </a:spcAft>
            </a:pPr>
            <a:r>
              <a:rPr lang="en-US" altLang="zh-CN" sz="2400" kern="100" dirty="0">
                <a:solidFill>
                  <a:srgbClr val="FF0000"/>
                </a:solidFill>
                <a:latin typeface="黑体" panose="02010609060101010101" pitchFamily="49" charset="-122"/>
                <a:cs typeface="Times New Roman" panose="02020603050405020304" pitchFamily="18" charset="0"/>
              </a:rPr>
              <a:t>(</a:t>
            </a:r>
            <a:r>
              <a:rPr lang="en-US" altLang="zh-CN" sz="2400" kern="100" dirty="0">
                <a:solidFill>
                  <a:srgbClr val="FF0000"/>
                </a:solidFill>
                <a:latin typeface="Calibri" panose="020F0502020204030204" pitchFamily="34" charset="0"/>
                <a:ea typeface="黑体" panose="02010609060101010101" pitchFamily="49" charset="-122"/>
                <a:cs typeface="Times New Roman" panose="02020603050405020304" pitchFamily="18" charset="0"/>
              </a:rPr>
              <a:t>CSSCI. 2</a:t>
            </a:r>
            <a:r>
              <a:rPr lang="zh-CN" altLang="zh-CN" sz="2400" kern="100" dirty="0">
                <a:solidFill>
                  <a:srgbClr val="FF0000"/>
                </a:solidFill>
                <a:latin typeface="Calibri" panose="020F0502020204030204" pitchFamily="34" charset="0"/>
                <a:ea typeface="黑体" panose="02010609060101010101" pitchFamily="49" charset="-122"/>
                <a:cs typeface="Times New Roman" panose="02020603050405020304" pitchFamily="18" charset="0"/>
              </a:rPr>
              <a:t>篇； </a:t>
            </a:r>
            <a:r>
              <a:rPr lang="en-US" altLang="zh-CN" sz="2400" kern="100" dirty="0">
                <a:solidFill>
                  <a:srgbClr val="FF0000"/>
                </a:solidFill>
                <a:latin typeface="黑体" panose="02010609060101010101" pitchFamily="49" charset="-122"/>
                <a:cs typeface="Times New Roman" panose="02020603050405020304" pitchFamily="18" charset="0"/>
              </a:rPr>
              <a:t>SCI.1</a:t>
            </a:r>
            <a:r>
              <a:rPr lang="zh-CN" altLang="zh-CN" sz="2400" kern="100" dirty="0">
                <a:solidFill>
                  <a:srgbClr val="FF0000"/>
                </a:solidFill>
                <a:latin typeface="Calibri" panose="020F0502020204030204" pitchFamily="34" charset="0"/>
                <a:ea typeface="黑体" panose="02010609060101010101" pitchFamily="49" charset="-122"/>
                <a:cs typeface="Times New Roman" panose="02020603050405020304" pitchFamily="18" charset="0"/>
              </a:rPr>
              <a:t>篇；</a:t>
            </a:r>
            <a:r>
              <a:rPr lang="en-US" altLang="zh-CN" sz="2400" kern="100" dirty="0">
                <a:solidFill>
                  <a:srgbClr val="FF0000"/>
                </a:solidFill>
                <a:latin typeface="Calibri" panose="020F0502020204030204" pitchFamily="34" charset="0"/>
                <a:ea typeface="黑体" panose="02010609060101010101" pitchFamily="49" charset="-122"/>
                <a:cs typeface="Times New Roman" panose="02020603050405020304" pitchFamily="18" charset="0"/>
              </a:rPr>
              <a:t>CSCD. 20</a:t>
            </a:r>
            <a:r>
              <a:rPr lang="zh-CN" altLang="zh-CN" sz="2400" kern="100" dirty="0">
                <a:solidFill>
                  <a:srgbClr val="FF0000"/>
                </a:solidFill>
                <a:latin typeface="Calibri" panose="020F0502020204030204" pitchFamily="34" charset="0"/>
                <a:ea typeface="黑体" panose="02010609060101010101" pitchFamily="49" charset="-122"/>
                <a:cs typeface="Times New Roman" panose="02020603050405020304" pitchFamily="18" charset="0"/>
              </a:rPr>
              <a:t>篇</a:t>
            </a:r>
            <a:r>
              <a:rPr lang="en-US" altLang="zh-CN" sz="2400" kern="100" dirty="0">
                <a:solidFill>
                  <a:srgbClr val="FF0000"/>
                </a:solidFill>
                <a:latin typeface="Calibri" panose="020F0502020204030204" pitchFamily="34" charset="0"/>
                <a:ea typeface="黑体" panose="02010609060101010101" pitchFamily="49" charset="-122"/>
                <a:cs typeface="Times New Roman" panose="02020603050405020304" pitchFamily="18" charset="0"/>
              </a:rPr>
              <a:t>)</a:t>
            </a:r>
            <a:endParaRPr lang="zh-CN" altLang="zh-CN" sz="1600" kern="100" dirty="0">
              <a:solidFill>
                <a:srgbClr val="FF0000"/>
              </a:solidFill>
              <a:latin typeface="Calibri" panose="020F0502020204030204" pitchFamily="34" charset="0"/>
              <a:cs typeface="Times New Roman" panose="02020603050405020304" pitchFamily="18" charset="0"/>
            </a:endParaRPr>
          </a:p>
          <a:p>
            <a:pPr indent="266700" algn="ctr">
              <a:spcAft>
                <a:spcPts val="0"/>
              </a:spcAft>
            </a:pPr>
            <a:r>
              <a:rPr lang="en-US" altLang="zh-CN" sz="1400" kern="100" dirty="0">
                <a:solidFill>
                  <a:srgbClr val="C00000"/>
                </a:solidFill>
                <a:latin typeface="黑体" panose="02010609060101010101" pitchFamily="49" charset="-122"/>
                <a:cs typeface="Times New Roman" panose="02020603050405020304" pitchFamily="18" charset="0"/>
              </a:rPr>
              <a:t>(</a:t>
            </a:r>
            <a:r>
              <a:rPr lang="zh-CN" altLang="zh-CN" sz="1400" kern="100" dirty="0">
                <a:solidFill>
                  <a:srgbClr val="C00000"/>
                </a:solidFill>
                <a:latin typeface="Calibri" panose="020F0502020204030204" pitchFamily="34" charset="0"/>
                <a:ea typeface="黑体" panose="02010609060101010101" pitchFamily="49" charset="-122"/>
                <a:cs typeface="Times New Roman" panose="02020603050405020304" pitchFamily="18" charset="0"/>
              </a:rPr>
              <a:t>健康报</a:t>
            </a:r>
            <a:r>
              <a:rPr lang="en-US" altLang="zh-CN" sz="1400" kern="100" dirty="0">
                <a:solidFill>
                  <a:srgbClr val="C00000"/>
                </a:solidFill>
                <a:latin typeface="Calibri" panose="020F0502020204030204" pitchFamily="34" charset="0"/>
                <a:ea typeface="黑体" panose="02010609060101010101" pitchFamily="49" charset="-122"/>
                <a:cs typeface="Times New Roman" panose="02020603050405020304" pitchFamily="18" charset="0"/>
              </a:rPr>
              <a:t>:4</a:t>
            </a:r>
            <a:r>
              <a:rPr lang="zh-CN" altLang="zh-CN" sz="1400" kern="100" dirty="0">
                <a:solidFill>
                  <a:srgbClr val="C00000"/>
                </a:solidFill>
                <a:latin typeface="Calibri" panose="020F0502020204030204" pitchFamily="34" charset="0"/>
                <a:ea typeface="黑体" panose="02010609060101010101" pitchFamily="49" charset="-122"/>
                <a:cs typeface="Times New Roman" panose="02020603050405020304" pitchFamily="18" charset="0"/>
              </a:rPr>
              <a:t>篇（</a:t>
            </a:r>
            <a:r>
              <a:rPr lang="zh-CN" altLang="en-US" sz="1400" kern="100" dirty="0">
                <a:solidFill>
                  <a:srgbClr val="C00000"/>
                </a:solidFill>
                <a:latin typeface="Calibri" panose="020F0502020204030204" pitchFamily="34" charset="0"/>
                <a:ea typeface="黑体" panose="02010609060101010101" pitchFamily="49" charset="-122"/>
                <a:cs typeface="Times New Roman" panose="02020603050405020304" pitchFamily="18" charset="0"/>
              </a:rPr>
              <a:t>与</a:t>
            </a:r>
            <a:r>
              <a:rPr lang="zh-CN" altLang="zh-CN" sz="1400" kern="100" dirty="0">
                <a:solidFill>
                  <a:srgbClr val="C00000"/>
                </a:solidFill>
                <a:latin typeface="Calibri" panose="020F0502020204030204" pitchFamily="34" charset="0"/>
                <a:ea typeface="黑体" panose="02010609060101010101" pitchFamily="49" charset="-122"/>
                <a:cs typeface="Times New Roman" panose="02020603050405020304" pitchFamily="18" charset="0"/>
              </a:rPr>
              <a:t>新冠肺炎专题</a:t>
            </a:r>
            <a:r>
              <a:rPr lang="en-US" altLang="zh-CN" sz="1400" kern="100" dirty="0">
                <a:solidFill>
                  <a:srgbClr val="C00000"/>
                </a:solidFill>
                <a:latin typeface="Calibri" panose="020F0502020204030204" pitchFamily="34" charset="0"/>
                <a:ea typeface="黑体" panose="02010609060101010101" pitchFamily="49" charset="-122"/>
                <a:cs typeface="Times New Roman" panose="02020603050405020304" pitchFamily="18" charset="0"/>
              </a:rPr>
              <a:t> </a:t>
            </a:r>
            <a:r>
              <a:rPr lang="zh-CN" altLang="en-US" sz="1400" kern="100" dirty="0">
                <a:solidFill>
                  <a:srgbClr val="C00000"/>
                </a:solidFill>
                <a:latin typeface="Calibri" panose="020F0502020204030204" pitchFamily="34" charset="0"/>
                <a:ea typeface="黑体" panose="02010609060101010101" pitchFamily="49" charset="-122"/>
                <a:cs typeface="Times New Roman" panose="02020603050405020304" pitchFamily="18" charset="0"/>
              </a:rPr>
              <a:t>有关</a:t>
            </a:r>
            <a:r>
              <a:rPr lang="zh-CN" altLang="zh-CN" sz="1400" kern="100" dirty="0">
                <a:solidFill>
                  <a:srgbClr val="C00000"/>
                </a:solidFill>
                <a:latin typeface="Calibri" panose="020F0502020204030204" pitchFamily="34" charset="0"/>
                <a:ea typeface="黑体" panose="02010609060101010101" pitchFamily="49" charset="-122"/>
                <a:cs typeface="Times New Roman" panose="02020603050405020304" pitchFamily="18" charset="0"/>
              </a:rPr>
              <a:t>）</a:t>
            </a:r>
            <a:r>
              <a:rPr lang="en-US" altLang="zh-CN" sz="1400" kern="100" dirty="0">
                <a:solidFill>
                  <a:srgbClr val="C00000"/>
                </a:solidFill>
                <a:latin typeface="Calibri" panose="020F0502020204030204" pitchFamily="34" charset="0"/>
                <a:ea typeface="黑体" panose="02010609060101010101" pitchFamily="49" charset="-122"/>
                <a:cs typeface="Times New Roman" panose="02020603050405020304" pitchFamily="18" charset="0"/>
              </a:rPr>
              <a:t>;</a:t>
            </a:r>
            <a:r>
              <a:rPr lang="zh-CN" altLang="zh-CN" sz="1400" kern="100" dirty="0">
                <a:solidFill>
                  <a:srgbClr val="C00000"/>
                </a:solidFill>
                <a:latin typeface="Calibri" panose="020F0502020204030204" pitchFamily="34" charset="0"/>
                <a:ea typeface="黑体" panose="02010609060101010101" pitchFamily="49" charset="-122"/>
                <a:cs typeface="Times New Roman" panose="02020603050405020304" pitchFamily="18" charset="0"/>
              </a:rPr>
              <a:t>南方日报</a:t>
            </a:r>
            <a:r>
              <a:rPr lang="en-US" altLang="zh-CN" sz="1400" kern="100" dirty="0">
                <a:solidFill>
                  <a:srgbClr val="C00000"/>
                </a:solidFill>
                <a:latin typeface="Calibri" panose="020F0502020204030204" pitchFamily="34" charset="0"/>
                <a:ea typeface="黑体" panose="02010609060101010101" pitchFamily="49" charset="-122"/>
                <a:cs typeface="Times New Roman" panose="02020603050405020304" pitchFamily="18" charset="0"/>
              </a:rPr>
              <a:t>:1</a:t>
            </a:r>
            <a:r>
              <a:rPr lang="zh-CN" altLang="zh-CN" sz="1400" kern="100" dirty="0">
                <a:solidFill>
                  <a:srgbClr val="C00000"/>
                </a:solidFill>
                <a:latin typeface="Calibri" panose="020F0502020204030204" pitchFamily="34" charset="0"/>
                <a:ea typeface="黑体" panose="02010609060101010101" pitchFamily="49" charset="-122"/>
                <a:cs typeface="Times New Roman" panose="02020603050405020304" pitchFamily="18" charset="0"/>
              </a:rPr>
              <a:t>篇</a:t>
            </a:r>
            <a:r>
              <a:rPr lang="en-US" altLang="zh-CN" sz="1400" kern="100" dirty="0">
                <a:solidFill>
                  <a:srgbClr val="C00000"/>
                </a:solidFill>
                <a:latin typeface="Calibri" panose="020F0502020204030204" pitchFamily="34" charset="0"/>
                <a:ea typeface="黑体" panose="02010609060101010101" pitchFamily="49" charset="-122"/>
                <a:cs typeface="Times New Roman" panose="02020603050405020304" pitchFamily="18" charset="0"/>
              </a:rPr>
              <a:t>(</a:t>
            </a:r>
            <a:r>
              <a:rPr lang="zh-CN" altLang="en-US" sz="1400" kern="100" dirty="0">
                <a:solidFill>
                  <a:srgbClr val="C00000"/>
                </a:solidFill>
                <a:latin typeface="Calibri" panose="020F0502020204030204" pitchFamily="34" charset="0"/>
                <a:ea typeface="黑体" panose="02010609060101010101" pitchFamily="49" charset="-122"/>
                <a:cs typeface="Times New Roman" panose="02020603050405020304" pitchFamily="18" charset="0"/>
              </a:rPr>
              <a:t>全民</a:t>
            </a:r>
            <a:r>
              <a:rPr lang="zh-CN" altLang="zh-CN" sz="1400" kern="100" dirty="0">
                <a:solidFill>
                  <a:srgbClr val="C00000"/>
                </a:solidFill>
                <a:latin typeface="Calibri" panose="020F0502020204030204" pitchFamily="34" charset="0"/>
                <a:ea typeface="黑体" panose="02010609060101010101" pitchFamily="49" charset="-122"/>
                <a:cs typeface="Times New Roman" panose="02020603050405020304" pitchFamily="18" charset="0"/>
              </a:rPr>
              <a:t>医保</a:t>
            </a:r>
            <a:r>
              <a:rPr lang="zh-CN" altLang="en-US" sz="1400" kern="100" dirty="0">
                <a:solidFill>
                  <a:srgbClr val="C00000"/>
                </a:solidFill>
                <a:latin typeface="Calibri" panose="020F0502020204030204" pitchFamily="34" charset="0"/>
                <a:ea typeface="黑体" panose="02010609060101010101" pitchFamily="49" charset="-122"/>
                <a:cs typeface="Times New Roman" panose="02020603050405020304" pitchFamily="18" charset="0"/>
              </a:rPr>
              <a:t>体系构建</a:t>
            </a:r>
            <a:r>
              <a:rPr lang="en-US" altLang="zh-CN" sz="1400" kern="100" dirty="0">
                <a:solidFill>
                  <a:srgbClr val="C00000"/>
                </a:solidFill>
                <a:latin typeface="Calibri" panose="020F0502020204030204" pitchFamily="34" charset="0"/>
                <a:ea typeface="黑体" panose="02010609060101010101" pitchFamily="49" charset="-122"/>
                <a:cs typeface="Times New Roman" panose="02020603050405020304" pitchFamily="18" charset="0"/>
              </a:rPr>
              <a:t>))</a:t>
            </a:r>
            <a:r>
              <a:rPr lang="en-US" altLang="zh-CN" kern="100" dirty="0">
                <a:solidFill>
                  <a:srgbClr val="C00000"/>
                </a:solidFill>
                <a:latin typeface="黑体" panose="02010609060101010101" pitchFamily="49" charset="-122"/>
                <a:cs typeface="Times New Roman" panose="02020603050405020304" pitchFamily="18" charset="0"/>
              </a:rPr>
              <a:t> </a:t>
            </a:r>
            <a:endParaRPr lang="zh-CN" altLang="zh-CN" sz="1200" kern="100" dirty="0">
              <a:solidFill>
                <a:srgbClr val="C00000"/>
              </a:solidFill>
              <a:latin typeface="Calibri" panose="020F0502020204030204" pitchFamily="34" charset="0"/>
              <a:cs typeface="Times New Roman" panose="02020603050405020304" pitchFamily="18" charset="0"/>
            </a:endParaRPr>
          </a:p>
        </p:txBody>
      </p:sp>
      <p:graphicFrame>
        <p:nvGraphicFramePr>
          <p:cNvPr id="12" name="表格 11">
            <a:extLst>
              <a:ext uri="{FF2B5EF4-FFF2-40B4-BE49-F238E27FC236}">
                <a16:creationId xmlns:a16="http://schemas.microsoft.com/office/drawing/2014/main" id="{BCE93005-139B-479D-B853-9BC2277D27E2}"/>
              </a:ext>
            </a:extLst>
          </p:cNvPr>
          <p:cNvGraphicFramePr>
            <a:graphicFrameLocks noGrp="1"/>
          </p:cNvGraphicFramePr>
          <p:nvPr>
            <p:extLst>
              <p:ext uri="{D42A27DB-BD31-4B8C-83A1-F6EECF244321}">
                <p14:modId xmlns:p14="http://schemas.microsoft.com/office/powerpoint/2010/main" val="2603494006"/>
              </p:ext>
            </p:extLst>
          </p:nvPr>
        </p:nvGraphicFramePr>
        <p:xfrm>
          <a:off x="1115616" y="3039941"/>
          <a:ext cx="7430519" cy="807720"/>
        </p:xfrm>
        <a:graphic>
          <a:graphicData uri="http://schemas.openxmlformats.org/drawingml/2006/table">
            <a:tbl>
              <a:tblPr firstRow="1" firstCol="1" bandRow="1">
                <a:tableStyleId>{5C22544A-7EE6-4342-B048-85BDC9FD1C3A}</a:tableStyleId>
              </a:tblPr>
              <a:tblGrid>
                <a:gridCol w="3056061">
                  <a:extLst>
                    <a:ext uri="{9D8B030D-6E8A-4147-A177-3AD203B41FA5}">
                      <a16:colId xmlns:a16="http://schemas.microsoft.com/office/drawing/2014/main" val="2453807953"/>
                    </a:ext>
                  </a:extLst>
                </a:gridCol>
                <a:gridCol w="731764">
                  <a:extLst>
                    <a:ext uri="{9D8B030D-6E8A-4147-A177-3AD203B41FA5}">
                      <a16:colId xmlns:a16="http://schemas.microsoft.com/office/drawing/2014/main" val="625373507"/>
                    </a:ext>
                  </a:extLst>
                </a:gridCol>
                <a:gridCol w="792088">
                  <a:extLst>
                    <a:ext uri="{9D8B030D-6E8A-4147-A177-3AD203B41FA5}">
                      <a16:colId xmlns:a16="http://schemas.microsoft.com/office/drawing/2014/main" val="1491603362"/>
                    </a:ext>
                  </a:extLst>
                </a:gridCol>
                <a:gridCol w="1296144">
                  <a:extLst>
                    <a:ext uri="{9D8B030D-6E8A-4147-A177-3AD203B41FA5}">
                      <a16:colId xmlns:a16="http://schemas.microsoft.com/office/drawing/2014/main" val="1373772180"/>
                    </a:ext>
                  </a:extLst>
                </a:gridCol>
                <a:gridCol w="1554462">
                  <a:extLst>
                    <a:ext uri="{9D8B030D-6E8A-4147-A177-3AD203B41FA5}">
                      <a16:colId xmlns:a16="http://schemas.microsoft.com/office/drawing/2014/main" val="2957840955"/>
                    </a:ext>
                  </a:extLst>
                </a:gridCol>
              </a:tblGrid>
              <a:tr h="106615">
                <a:tc>
                  <a:txBody>
                    <a:bodyPr/>
                    <a:lstStyle/>
                    <a:p>
                      <a:pPr algn="ctr">
                        <a:spcAft>
                          <a:spcPts val="0"/>
                        </a:spcAft>
                      </a:pPr>
                      <a:r>
                        <a:rPr lang="zh-CN" sz="1050" kern="100" dirty="0">
                          <a:solidFill>
                            <a:srgbClr val="C00000"/>
                          </a:solidFill>
                          <a:effectLst/>
                        </a:rPr>
                        <a:t>题名</a:t>
                      </a:r>
                      <a:endParaRPr lang="zh-CN" sz="1100" kern="100" dirty="0">
                        <a:solidFill>
                          <a:srgbClr val="C00000"/>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zh-CN" sz="1050" kern="100" dirty="0">
                          <a:solidFill>
                            <a:srgbClr val="C00000"/>
                          </a:solidFill>
                          <a:effectLst/>
                        </a:rPr>
                        <a:t>作者</a:t>
                      </a:r>
                      <a:endParaRPr lang="zh-CN" sz="1100" kern="100" dirty="0">
                        <a:solidFill>
                          <a:srgbClr val="C00000"/>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zh-CN" sz="1050" kern="100" dirty="0">
                          <a:solidFill>
                            <a:srgbClr val="C00000"/>
                          </a:solidFill>
                          <a:effectLst/>
                        </a:rPr>
                        <a:t>来源</a:t>
                      </a:r>
                      <a:endParaRPr lang="zh-CN" sz="1100" kern="100" dirty="0">
                        <a:solidFill>
                          <a:srgbClr val="C00000"/>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zh-CN" sz="1050" kern="100" dirty="0">
                          <a:solidFill>
                            <a:srgbClr val="C00000"/>
                          </a:solidFill>
                          <a:effectLst/>
                        </a:rPr>
                        <a:t>发表时间</a:t>
                      </a:r>
                      <a:endParaRPr lang="zh-CN" sz="1100" kern="100" dirty="0">
                        <a:solidFill>
                          <a:srgbClr val="C00000"/>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zh-CN" sz="1050" kern="100" dirty="0">
                          <a:solidFill>
                            <a:srgbClr val="C00000"/>
                          </a:solidFill>
                          <a:effectLst/>
                        </a:rPr>
                        <a:t>数据库</a:t>
                      </a:r>
                      <a:endParaRPr lang="zh-CN" sz="1100" kern="100" dirty="0">
                        <a:solidFill>
                          <a:srgbClr val="C00000"/>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3207198473"/>
                  </a:ext>
                </a:extLst>
              </a:tr>
              <a:tr h="106615">
                <a:tc>
                  <a:txBody>
                    <a:bodyPr/>
                    <a:lstStyle/>
                    <a:p>
                      <a:pPr marL="0" lvl="0" indent="0" algn="l">
                        <a:spcAft>
                          <a:spcPts val="0"/>
                        </a:spcAft>
                        <a:buFont typeface="+mj-lt"/>
                        <a:buNone/>
                      </a:pPr>
                      <a:r>
                        <a:rPr lang="en-US" sz="1050" u="sng" kern="100" spc="40" dirty="0" err="1">
                          <a:solidFill>
                            <a:srgbClr val="C00000"/>
                          </a:solidFill>
                          <a:effectLst/>
                          <a:hlinkClick r:id="rId3">
                            <a:extLst>
                              <a:ext uri="{A12FA001-AC4F-418D-AE19-62706E023703}">
                                <ahyp:hlinkClr xmlns:ahyp="http://schemas.microsoft.com/office/drawing/2018/hyperlinkcolor" val="tx"/>
                              </a:ext>
                            </a:extLst>
                          </a:hlinkClick>
                        </a:rPr>
                        <a:t>具体问题有待逐一破解</a:t>
                      </a:r>
                      <a:endParaRPr lang="zh-CN" sz="1100" kern="100" dirty="0">
                        <a:solidFill>
                          <a:srgbClr val="C00000"/>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050" u="sng" kern="100" dirty="0">
                          <a:solidFill>
                            <a:srgbClr val="C00000"/>
                          </a:solidFill>
                          <a:effectLst/>
                          <a:hlinkClick r:id="rId4">
                            <a:extLst>
                              <a:ext uri="{A12FA001-AC4F-418D-AE19-62706E023703}">
                                <ahyp:hlinkClr xmlns:ahyp="http://schemas.microsoft.com/office/drawing/2018/hyperlinkcolor" val="tx"/>
                              </a:ext>
                            </a:extLst>
                          </a:hlinkClick>
                        </a:rPr>
                        <a:t>张晓</a:t>
                      </a:r>
                      <a:endParaRPr lang="zh-CN" sz="1100" kern="100" dirty="0">
                        <a:solidFill>
                          <a:srgbClr val="C00000"/>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050" u="sng" kern="100" dirty="0" err="1">
                          <a:solidFill>
                            <a:srgbClr val="C00000"/>
                          </a:solidFill>
                          <a:effectLst/>
                          <a:hlinkClick r:id="rId5">
                            <a:extLst>
                              <a:ext uri="{A12FA001-AC4F-418D-AE19-62706E023703}">
                                <ahyp:hlinkClr xmlns:ahyp="http://schemas.microsoft.com/office/drawing/2018/hyperlinkcolor" val="tx"/>
                              </a:ext>
                            </a:extLst>
                          </a:hlinkClick>
                        </a:rPr>
                        <a:t>健康报</a:t>
                      </a:r>
                      <a:endParaRPr lang="zh-CN" sz="1100" kern="100" dirty="0">
                        <a:solidFill>
                          <a:srgbClr val="C00000"/>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050" kern="100" dirty="0">
                          <a:solidFill>
                            <a:srgbClr val="C00000"/>
                          </a:solidFill>
                          <a:effectLst/>
                        </a:rPr>
                        <a:t>2020-03-16</a:t>
                      </a:r>
                      <a:endParaRPr lang="zh-CN" sz="1100" kern="100" dirty="0">
                        <a:solidFill>
                          <a:srgbClr val="C00000"/>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zh-CN" sz="1050" b="0" i="0" u="none" strike="noStrike" kern="100" cap="none" spc="0" normalizeH="0" baseline="0" noProof="0">
                          <a:ln>
                            <a:noFill/>
                          </a:ln>
                          <a:solidFill>
                            <a:srgbClr val="C00000"/>
                          </a:solidFill>
                          <a:effectLst/>
                          <a:uLnTx/>
                          <a:uFillTx/>
                          <a:latin typeface="Times New Roman"/>
                          <a:ea typeface="宋体"/>
                          <a:cs typeface="+mn-cs"/>
                        </a:rPr>
                        <a:t>报纸</a:t>
                      </a:r>
                      <a:r>
                        <a:rPr kumimoji="0" lang="zh-CN" altLang="en-US" sz="1050" b="0" i="0" u="none" strike="noStrike" kern="100" cap="none" spc="0" normalizeH="0" baseline="0" noProof="0">
                          <a:ln>
                            <a:noFill/>
                          </a:ln>
                          <a:solidFill>
                            <a:srgbClr val="C00000"/>
                          </a:solidFill>
                          <a:effectLst/>
                          <a:uLnTx/>
                          <a:uFillTx/>
                          <a:latin typeface="Times New Roman"/>
                          <a:ea typeface="宋体"/>
                          <a:cs typeface="+mn-cs"/>
                        </a:rPr>
                        <a:t>（医保专题）</a:t>
                      </a:r>
                      <a:endParaRPr kumimoji="0" lang="zh-CN" altLang="zh-CN" sz="1100" b="0" i="0" u="none" strike="noStrike" kern="100" cap="none" spc="0" normalizeH="0" baseline="0" noProof="0" dirty="0">
                        <a:ln>
                          <a:noFill/>
                        </a:ln>
                        <a:solidFill>
                          <a:srgbClr val="C00000"/>
                        </a:solidFill>
                        <a:effectLst/>
                        <a:uLnTx/>
                        <a:uFillTx/>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317632381"/>
                  </a:ext>
                </a:extLst>
              </a:tr>
              <a:tr h="106615">
                <a:tc>
                  <a:txBody>
                    <a:bodyPr/>
                    <a:lstStyle/>
                    <a:p>
                      <a:pPr marL="0" lvl="0" indent="0" algn="l">
                        <a:spcAft>
                          <a:spcPts val="0"/>
                        </a:spcAft>
                        <a:buFont typeface="+mj-lt"/>
                        <a:buNone/>
                      </a:pPr>
                      <a:r>
                        <a:rPr lang="en-US" sz="1050" u="sng" kern="100" spc="40" dirty="0" err="1">
                          <a:solidFill>
                            <a:srgbClr val="C00000"/>
                          </a:solidFill>
                          <a:effectLst/>
                          <a:hlinkClick r:id="rId6">
                            <a:extLst>
                              <a:ext uri="{A12FA001-AC4F-418D-AE19-62706E023703}">
                                <ahyp:hlinkClr xmlns:ahyp="http://schemas.microsoft.com/office/drawing/2018/hyperlinkcolor" val="tx"/>
                              </a:ext>
                            </a:extLst>
                          </a:hlinkClick>
                        </a:rPr>
                        <a:t>医保战“疫”需强化法理支撑</a:t>
                      </a:r>
                      <a:endParaRPr lang="zh-CN" sz="1100" kern="100" dirty="0">
                        <a:solidFill>
                          <a:srgbClr val="C00000"/>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050" u="sng" kern="100" dirty="0">
                          <a:solidFill>
                            <a:srgbClr val="C00000"/>
                          </a:solidFill>
                          <a:effectLst/>
                          <a:hlinkClick r:id="rId4">
                            <a:extLst>
                              <a:ext uri="{A12FA001-AC4F-418D-AE19-62706E023703}">
                                <ahyp:hlinkClr xmlns:ahyp="http://schemas.microsoft.com/office/drawing/2018/hyperlinkcolor" val="tx"/>
                              </a:ext>
                            </a:extLst>
                          </a:hlinkClick>
                        </a:rPr>
                        <a:t>张晓</a:t>
                      </a:r>
                      <a:endParaRPr lang="zh-CN" sz="1100" kern="100" dirty="0">
                        <a:solidFill>
                          <a:srgbClr val="C00000"/>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050" u="sng" kern="100" dirty="0" err="1">
                          <a:solidFill>
                            <a:srgbClr val="C00000"/>
                          </a:solidFill>
                          <a:effectLst/>
                          <a:hlinkClick r:id="rId5">
                            <a:extLst>
                              <a:ext uri="{A12FA001-AC4F-418D-AE19-62706E023703}">
                                <ahyp:hlinkClr xmlns:ahyp="http://schemas.microsoft.com/office/drawing/2018/hyperlinkcolor" val="tx"/>
                              </a:ext>
                            </a:extLst>
                          </a:hlinkClick>
                        </a:rPr>
                        <a:t>健康报</a:t>
                      </a:r>
                      <a:endParaRPr lang="zh-CN" sz="1100" kern="100" dirty="0">
                        <a:solidFill>
                          <a:srgbClr val="C00000"/>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050" kern="100" dirty="0">
                          <a:solidFill>
                            <a:srgbClr val="C00000"/>
                          </a:solidFill>
                          <a:effectLst/>
                        </a:rPr>
                        <a:t>2020-03-23</a:t>
                      </a:r>
                      <a:endParaRPr lang="zh-CN" sz="1100" kern="100" dirty="0">
                        <a:solidFill>
                          <a:srgbClr val="C00000"/>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zh-CN" sz="1050" b="0" i="0" u="none" strike="noStrike" kern="100" cap="none" spc="0" normalizeH="0" baseline="0" noProof="0">
                          <a:ln>
                            <a:noFill/>
                          </a:ln>
                          <a:solidFill>
                            <a:srgbClr val="C00000"/>
                          </a:solidFill>
                          <a:effectLst/>
                          <a:uLnTx/>
                          <a:uFillTx/>
                          <a:latin typeface="Times New Roman"/>
                          <a:ea typeface="宋体"/>
                          <a:cs typeface="+mn-cs"/>
                        </a:rPr>
                        <a:t>报纸</a:t>
                      </a:r>
                      <a:r>
                        <a:rPr kumimoji="0" lang="zh-CN" altLang="en-US" sz="1050" b="0" i="0" u="none" strike="noStrike" kern="100" cap="none" spc="0" normalizeH="0" baseline="0" noProof="0">
                          <a:ln>
                            <a:noFill/>
                          </a:ln>
                          <a:solidFill>
                            <a:srgbClr val="C00000"/>
                          </a:solidFill>
                          <a:effectLst/>
                          <a:uLnTx/>
                          <a:uFillTx/>
                          <a:latin typeface="Times New Roman"/>
                          <a:ea typeface="宋体"/>
                          <a:cs typeface="+mn-cs"/>
                        </a:rPr>
                        <a:t>（医保专题）</a:t>
                      </a:r>
                      <a:endParaRPr kumimoji="0" lang="zh-CN" altLang="zh-CN" sz="1100" b="0" i="0" u="none" strike="noStrike" kern="100" cap="none" spc="0" normalizeH="0" baseline="0" noProof="0" dirty="0">
                        <a:ln>
                          <a:noFill/>
                        </a:ln>
                        <a:solidFill>
                          <a:srgbClr val="C00000"/>
                        </a:solidFill>
                        <a:effectLst/>
                        <a:uLnTx/>
                        <a:uFillTx/>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833478625"/>
                  </a:ext>
                </a:extLst>
              </a:tr>
              <a:tr h="106615">
                <a:tc>
                  <a:txBody>
                    <a:bodyPr/>
                    <a:lstStyle/>
                    <a:p>
                      <a:pPr marL="0" lvl="0" indent="0" algn="l">
                        <a:spcAft>
                          <a:spcPts val="0"/>
                        </a:spcAft>
                        <a:buFont typeface="+mj-lt"/>
                        <a:buNone/>
                      </a:pPr>
                      <a:r>
                        <a:rPr lang="en-US" sz="1050" u="sng" kern="100" spc="40" dirty="0" err="1">
                          <a:solidFill>
                            <a:srgbClr val="C00000"/>
                          </a:solidFill>
                          <a:effectLst/>
                          <a:hlinkClick r:id="rId7">
                            <a:extLst>
                              <a:ext uri="{A12FA001-AC4F-418D-AE19-62706E023703}">
                                <ahyp:hlinkClr xmlns:ahyp="http://schemas.microsoft.com/office/drawing/2018/hyperlinkcolor" val="tx"/>
                              </a:ext>
                            </a:extLst>
                          </a:hlinkClick>
                        </a:rPr>
                        <a:t>医保医师制度有效管用是核心</a:t>
                      </a:r>
                      <a:endParaRPr lang="zh-CN" sz="1100" kern="100" dirty="0">
                        <a:solidFill>
                          <a:srgbClr val="C00000"/>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050" u="sng" kern="100" dirty="0">
                          <a:solidFill>
                            <a:srgbClr val="C00000"/>
                          </a:solidFill>
                          <a:effectLst/>
                          <a:hlinkClick r:id="rId4">
                            <a:extLst>
                              <a:ext uri="{A12FA001-AC4F-418D-AE19-62706E023703}">
                                <ahyp:hlinkClr xmlns:ahyp="http://schemas.microsoft.com/office/drawing/2018/hyperlinkcolor" val="tx"/>
                              </a:ext>
                            </a:extLst>
                          </a:hlinkClick>
                        </a:rPr>
                        <a:t>张晓</a:t>
                      </a:r>
                      <a:endParaRPr lang="zh-CN" sz="1100" kern="100" dirty="0">
                        <a:solidFill>
                          <a:srgbClr val="C00000"/>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050" u="sng" kern="100" dirty="0" err="1">
                          <a:solidFill>
                            <a:srgbClr val="C00000"/>
                          </a:solidFill>
                          <a:effectLst/>
                          <a:hlinkClick r:id="rId5">
                            <a:extLst>
                              <a:ext uri="{A12FA001-AC4F-418D-AE19-62706E023703}">
                                <ahyp:hlinkClr xmlns:ahyp="http://schemas.microsoft.com/office/drawing/2018/hyperlinkcolor" val="tx"/>
                              </a:ext>
                            </a:extLst>
                          </a:hlinkClick>
                        </a:rPr>
                        <a:t>健康报</a:t>
                      </a:r>
                      <a:endParaRPr lang="zh-CN" sz="1100" kern="100" dirty="0">
                        <a:solidFill>
                          <a:srgbClr val="C00000"/>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050" kern="100" dirty="0">
                          <a:solidFill>
                            <a:srgbClr val="C00000"/>
                          </a:solidFill>
                          <a:effectLst/>
                        </a:rPr>
                        <a:t>2020-06-01</a:t>
                      </a:r>
                      <a:endParaRPr lang="zh-CN" sz="1100" kern="100" dirty="0">
                        <a:solidFill>
                          <a:srgbClr val="C00000"/>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zh-CN" sz="1050" b="0" i="0" u="none" strike="noStrike" kern="100" cap="none" spc="0" normalizeH="0" baseline="0" noProof="0" dirty="0">
                          <a:ln>
                            <a:noFill/>
                          </a:ln>
                          <a:solidFill>
                            <a:srgbClr val="C00000"/>
                          </a:solidFill>
                          <a:effectLst/>
                          <a:uLnTx/>
                          <a:uFillTx/>
                          <a:latin typeface="Times New Roman"/>
                          <a:ea typeface="宋体"/>
                          <a:cs typeface="+mn-cs"/>
                        </a:rPr>
                        <a:t>报纸</a:t>
                      </a:r>
                      <a:r>
                        <a:rPr kumimoji="0" lang="zh-CN" altLang="en-US" sz="1050" b="0" i="0" u="none" strike="noStrike" kern="100" cap="none" spc="0" normalizeH="0" baseline="0" noProof="0" dirty="0">
                          <a:ln>
                            <a:noFill/>
                          </a:ln>
                          <a:solidFill>
                            <a:srgbClr val="C00000"/>
                          </a:solidFill>
                          <a:effectLst/>
                          <a:uLnTx/>
                          <a:uFillTx/>
                          <a:latin typeface="Times New Roman"/>
                          <a:ea typeface="宋体"/>
                          <a:cs typeface="+mn-cs"/>
                        </a:rPr>
                        <a:t>（医保专题）</a:t>
                      </a:r>
                      <a:endParaRPr kumimoji="0" lang="zh-CN" altLang="zh-CN" sz="1100" b="0" i="0" u="none" strike="noStrike" kern="100" cap="none" spc="0" normalizeH="0" baseline="0" noProof="0" dirty="0">
                        <a:ln>
                          <a:noFill/>
                        </a:ln>
                        <a:solidFill>
                          <a:srgbClr val="C00000"/>
                        </a:solidFill>
                        <a:effectLst/>
                        <a:uLnTx/>
                        <a:uFillTx/>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791915735"/>
                  </a:ext>
                </a:extLst>
              </a:tr>
              <a:tr h="106615">
                <a:tc>
                  <a:txBody>
                    <a:bodyPr/>
                    <a:lstStyle/>
                    <a:p>
                      <a:pPr marL="0" lvl="0" indent="0" algn="l">
                        <a:spcAft>
                          <a:spcPts val="0"/>
                        </a:spcAft>
                        <a:buFont typeface="+mj-lt"/>
                        <a:buNone/>
                      </a:pPr>
                      <a:r>
                        <a:rPr lang="zh-CN" altLang="en-US" sz="1100" kern="100" dirty="0">
                          <a:solidFill>
                            <a:srgbClr val="C00000"/>
                          </a:solidFill>
                          <a:effectLst/>
                          <a:latin typeface="等线" panose="02010600030101010101" pitchFamily="2" charset="-122"/>
                          <a:ea typeface="等线" panose="02010600030101010101" pitchFamily="2" charset="-122"/>
                          <a:cs typeface="Times New Roman" panose="02020603050405020304" pitchFamily="18" charset="0"/>
                        </a:rPr>
                        <a:t>“两定办法”医院应关注什么？</a:t>
                      </a:r>
                      <a:endParaRPr lang="zh-CN" sz="1100" kern="100" dirty="0">
                        <a:solidFill>
                          <a:srgbClr val="C00000"/>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zh-CN" altLang="en-US" sz="1100" kern="100" dirty="0">
                          <a:solidFill>
                            <a:srgbClr val="C00000"/>
                          </a:solidFill>
                          <a:effectLst/>
                          <a:latin typeface="等线" panose="02010600030101010101" pitchFamily="2" charset="-122"/>
                          <a:ea typeface="等线" panose="02010600030101010101" pitchFamily="2" charset="-122"/>
                          <a:cs typeface="Times New Roman" panose="02020603050405020304" pitchFamily="18" charset="0"/>
                        </a:rPr>
                        <a:t>张晓</a:t>
                      </a:r>
                      <a:endParaRPr lang="zh-CN" sz="1100" kern="100" dirty="0">
                        <a:solidFill>
                          <a:srgbClr val="C00000"/>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050" u="sng" kern="100" dirty="0" err="1">
                          <a:solidFill>
                            <a:srgbClr val="C00000"/>
                          </a:solidFill>
                          <a:effectLst/>
                          <a:hlinkClick r:id="rId5">
                            <a:extLst>
                              <a:ext uri="{A12FA001-AC4F-418D-AE19-62706E023703}">
                                <ahyp:hlinkClr xmlns:ahyp="http://schemas.microsoft.com/office/drawing/2018/hyperlinkcolor" val="tx"/>
                              </a:ext>
                            </a:extLst>
                          </a:hlinkClick>
                        </a:rPr>
                        <a:t>健康报</a:t>
                      </a:r>
                      <a:endParaRPr lang="zh-CN" sz="1100" kern="100" dirty="0">
                        <a:solidFill>
                          <a:srgbClr val="C00000"/>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050" kern="100" dirty="0">
                          <a:solidFill>
                            <a:srgbClr val="C00000"/>
                          </a:solidFill>
                          <a:effectLst/>
                        </a:rPr>
                        <a:t>2021-01-25</a:t>
                      </a:r>
                      <a:endParaRPr lang="zh-CN" sz="1100" kern="100" dirty="0">
                        <a:solidFill>
                          <a:srgbClr val="C00000"/>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zh-CN" sz="1050" kern="100" dirty="0">
                          <a:solidFill>
                            <a:srgbClr val="C00000"/>
                          </a:solidFill>
                          <a:effectLst/>
                        </a:rPr>
                        <a:t>报纸</a:t>
                      </a:r>
                      <a:r>
                        <a:rPr lang="zh-CN" altLang="en-US" sz="1050" kern="100" dirty="0">
                          <a:solidFill>
                            <a:srgbClr val="C00000"/>
                          </a:solidFill>
                          <a:effectLst/>
                        </a:rPr>
                        <a:t>（医保专题）</a:t>
                      </a:r>
                      <a:endParaRPr lang="zh-CN" sz="1100" kern="100" dirty="0">
                        <a:solidFill>
                          <a:srgbClr val="C00000"/>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546756093"/>
                  </a:ext>
                </a:extLst>
              </a:tr>
            </a:tbl>
          </a:graphicData>
        </a:graphic>
      </p:graphicFrame>
      <p:sp>
        <p:nvSpPr>
          <p:cNvPr id="13" name="矩形 12">
            <a:extLst>
              <a:ext uri="{FF2B5EF4-FFF2-40B4-BE49-F238E27FC236}">
                <a16:creationId xmlns:a16="http://schemas.microsoft.com/office/drawing/2014/main" id="{27DE3311-A7B8-4E22-99AE-89E2D537A88D}"/>
              </a:ext>
            </a:extLst>
          </p:cNvPr>
          <p:cNvSpPr/>
          <p:nvPr/>
        </p:nvSpPr>
        <p:spPr>
          <a:xfrm>
            <a:off x="683569" y="4417159"/>
            <a:ext cx="1296144" cy="1815882"/>
          </a:xfrm>
          <a:prstGeom prst="rect">
            <a:avLst/>
          </a:prstGeom>
        </p:spPr>
        <p:txBody>
          <a:bodyPr wrap="square">
            <a:spAutoFit/>
          </a:bodyPr>
          <a:lstStyle/>
          <a:p>
            <a:pPr algn="ctr">
              <a:spcAft>
                <a:spcPts val="0"/>
              </a:spcAft>
            </a:pPr>
            <a:r>
              <a:rPr lang="zh-CN" altLang="en-US" sz="2000" kern="100" dirty="0">
                <a:solidFill>
                  <a:srgbClr val="FFFF00"/>
                </a:solidFill>
                <a:latin typeface="Calibri" panose="020F0502020204030204" pitchFamily="34" charset="0"/>
                <a:ea typeface="黑体" panose="02010609060101010101" pitchFamily="49" charset="-122"/>
                <a:cs typeface="Times New Roman" panose="02020603050405020304" pitchFamily="18" charset="0"/>
              </a:rPr>
              <a:t>主编出版专著教材</a:t>
            </a:r>
            <a:endParaRPr lang="en-US" altLang="zh-CN" sz="2000" kern="100" dirty="0">
              <a:solidFill>
                <a:srgbClr val="FFFF00"/>
              </a:solidFill>
              <a:latin typeface="Calibri" panose="020F0502020204030204" pitchFamily="34" charset="0"/>
              <a:ea typeface="黑体" panose="02010609060101010101" pitchFamily="49" charset="-122"/>
              <a:cs typeface="Times New Roman" panose="02020603050405020304" pitchFamily="18" charset="0"/>
            </a:endParaRPr>
          </a:p>
          <a:p>
            <a:pPr algn="ctr">
              <a:spcAft>
                <a:spcPts val="0"/>
              </a:spcAft>
            </a:pPr>
            <a:r>
              <a:rPr lang="en-US" altLang="zh-CN" sz="2000" kern="100" dirty="0">
                <a:solidFill>
                  <a:srgbClr val="FFFF00"/>
                </a:solidFill>
                <a:latin typeface="Calibri" panose="020F0502020204030204" pitchFamily="34" charset="0"/>
                <a:ea typeface="黑体" panose="02010609060101010101" pitchFamily="49" charset="-122"/>
                <a:cs typeface="Times New Roman" panose="02020603050405020304" pitchFamily="18" charset="0"/>
              </a:rPr>
              <a:t>9</a:t>
            </a:r>
            <a:r>
              <a:rPr lang="zh-CN" altLang="en-US" sz="2000" kern="100" dirty="0">
                <a:solidFill>
                  <a:srgbClr val="FFFF00"/>
                </a:solidFill>
                <a:latin typeface="Calibri" panose="020F0502020204030204" pitchFamily="34" charset="0"/>
                <a:ea typeface="黑体" panose="02010609060101010101" pitchFamily="49" charset="-122"/>
                <a:cs typeface="Times New Roman" panose="02020603050405020304" pitchFamily="18" charset="0"/>
              </a:rPr>
              <a:t>本</a:t>
            </a:r>
            <a:endParaRPr lang="en-US" altLang="zh-CN" sz="2000" kern="100" dirty="0">
              <a:solidFill>
                <a:srgbClr val="FFFF00"/>
              </a:solidFill>
              <a:latin typeface="Calibri" panose="020F0502020204030204" pitchFamily="34" charset="0"/>
              <a:ea typeface="黑体" panose="02010609060101010101" pitchFamily="49" charset="-122"/>
              <a:cs typeface="Times New Roman" panose="02020603050405020304" pitchFamily="18" charset="0"/>
            </a:endParaRPr>
          </a:p>
          <a:p>
            <a:pPr algn="ctr">
              <a:spcAft>
                <a:spcPts val="0"/>
              </a:spcAft>
            </a:pPr>
            <a:endParaRPr lang="en-US" altLang="zh-CN" sz="2000" kern="100" dirty="0">
              <a:solidFill>
                <a:srgbClr val="FFFF00"/>
              </a:solidFill>
              <a:latin typeface="Calibri" panose="020F0502020204030204" pitchFamily="34" charset="0"/>
              <a:ea typeface="黑体" panose="02010609060101010101" pitchFamily="49" charset="-122"/>
              <a:cs typeface="Times New Roman" panose="02020603050405020304" pitchFamily="18" charset="0"/>
            </a:endParaRPr>
          </a:p>
          <a:p>
            <a:pPr algn="ctr">
              <a:spcAft>
                <a:spcPts val="0"/>
              </a:spcAft>
            </a:pPr>
            <a:r>
              <a:rPr lang="zh-CN" altLang="en-US" sz="1600" kern="100" dirty="0">
                <a:solidFill>
                  <a:srgbClr val="FFFF00"/>
                </a:solidFill>
                <a:latin typeface="Calibri" panose="020F0502020204030204" pitchFamily="34" charset="0"/>
                <a:ea typeface="黑体" panose="02010609060101010101" pitchFamily="49" charset="-122"/>
                <a:cs typeface="Times New Roman" panose="02020603050405020304" pitchFamily="18" charset="0"/>
              </a:rPr>
              <a:t>撰写</a:t>
            </a:r>
            <a:r>
              <a:rPr lang="en-US" altLang="zh-CN" sz="1600" kern="100" dirty="0">
                <a:solidFill>
                  <a:srgbClr val="FFFF00"/>
                </a:solidFill>
                <a:latin typeface="Calibri" panose="020F0502020204030204" pitchFamily="34" charset="0"/>
                <a:ea typeface="黑体" panose="02010609060101010101" pitchFamily="49" charset="-122"/>
                <a:cs typeface="Times New Roman" panose="02020603050405020304" pitchFamily="18" charset="0"/>
              </a:rPr>
              <a:t>270</a:t>
            </a:r>
            <a:r>
              <a:rPr lang="zh-CN" altLang="en-US" sz="1600" kern="100" dirty="0">
                <a:solidFill>
                  <a:srgbClr val="FFFF00"/>
                </a:solidFill>
                <a:latin typeface="Calibri" panose="020F0502020204030204" pitchFamily="34" charset="0"/>
                <a:ea typeface="黑体" panose="02010609060101010101" pitchFamily="49" charset="-122"/>
                <a:cs typeface="Times New Roman" panose="02020603050405020304" pitchFamily="18" charset="0"/>
              </a:rPr>
              <a:t>万字左右</a:t>
            </a:r>
            <a:endParaRPr lang="zh-CN" altLang="zh-CN" sz="900" kern="100" dirty="0">
              <a:latin typeface="Calibri" panose="020F0502020204030204" pitchFamily="34" charset="0"/>
              <a:cs typeface="Times New Roman" panose="02020603050405020304" pitchFamily="18" charset="0"/>
            </a:endParaRPr>
          </a:p>
        </p:txBody>
      </p:sp>
      <p:pic>
        <p:nvPicPr>
          <p:cNvPr id="2" name="图片 1">
            <a:extLst>
              <a:ext uri="{FF2B5EF4-FFF2-40B4-BE49-F238E27FC236}">
                <a16:creationId xmlns:a16="http://schemas.microsoft.com/office/drawing/2014/main" id="{6A9BD0EC-413E-4DDC-99BC-50AF36B7A726}"/>
              </a:ext>
            </a:extLst>
          </p:cNvPr>
          <p:cNvPicPr>
            <a:picLocks noChangeAspect="1"/>
          </p:cNvPicPr>
          <p:nvPr/>
        </p:nvPicPr>
        <p:blipFill>
          <a:blip r:embed="rId8"/>
          <a:stretch>
            <a:fillRect/>
          </a:stretch>
        </p:blipFill>
        <p:spPr>
          <a:xfrm>
            <a:off x="2073522" y="3955848"/>
            <a:ext cx="6472614" cy="2891313"/>
          </a:xfrm>
          <a:prstGeom prst="rect">
            <a:avLst/>
          </a:prstGeom>
        </p:spPr>
      </p:pic>
    </p:spTree>
    <p:extLst>
      <p:ext uri="{BB962C8B-B14F-4D97-AF65-F5344CB8AC3E}">
        <p14:creationId xmlns:p14="http://schemas.microsoft.com/office/powerpoint/2010/main" val="1266148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E97C966A-8CB7-4F04-94F9-9CD0708312B2}"/>
              </a:ext>
            </a:extLst>
          </p:cNvPr>
          <p:cNvSpPr>
            <a:spLocks noGrp="1"/>
          </p:cNvSpPr>
          <p:nvPr>
            <p:ph/>
          </p:nvPr>
        </p:nvSpPr>
        <p:spPr>
          <a:xfrm>
            <a:off x="1547664" y="2780928"/>
            <a:ext cx="6753944" cy="1728192"/>
          </a:xfrm>
        </p:spPr>
        <p:txBody>
          <a:bodyPr/>
          <a:lstStyle/>
          <a:p>
            <a:pPr marL="0" indent="0" algn="ctr">
              <a:buNone/>
            </a:pPr>
            <a:r>
              <a:rPr lang="zh-CN" altLang="en-US" sz="5400" dirty="0">
                <a:latin typeface="华文琥珀" panose="02010800040101010101" pitchFamily="2" charset="-122"/>
                <a:ea typeface="华文琥珀" panose="02010800040101010101" pitchFamily="2" charset="-122"/>
              </a:rPr>
              <a:t>谢谢各位委员聆听！</a:t>
            </a:r>
          </a:p>
        </p:txBody>
      </p:sp>
    </p:spTree>
    <p:extLst>
      <p:ext uri="{BB962C8B-B14F-4D97-AF65-F5344CB8AC3E}">
        <p14:creationId xmlns:p14="http://schemas.microsoft.com/office/powerpoint/2010/main" val="3354624059"/>
      </p:ext>
    </p:extLst>
  </p:cSld>
  <p:clrMapOvr>
    <a:masterClrMapping/>
  </p:clrMapOvr>
</p:sld>
</file>

<file path=ppt/theme/theme1.xml><?xml version="1.0" encoding="utf-8"?>
<a:theme xmlns:a="http://schemas.openxmlformats.org/drawingml/2006/main" name="1">
  <a:themeElements>
    <a:clrScheme name="1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1">
      <a:majorFont>
        <a:latin typeface="Times New Roman"/>
        <a:ea typeface="宋体"/>
        <a:cs typeface=""/>
      </a:majorFont>
      <a:minorFont>
        <a:latin typeface="Times New Roman"/>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1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1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995</TotalTime>
  <Words>2160</Words>
  <Application>Microsoft Office PowerPoint</Application>
  <PresentationFormat>全屏显示(4:3)</PresentationFormat>
  <Paragraphs>193</Paragraphs>
  <Slides>7</Slides>
  <Notes>7</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7</vt:i4>
      </vt:variant>
    </vt:vector>
  </HeadingPairs>
  <TitlesOfParts>
    <vt:vector size="21" baseType="lpstr">
      <vt:lpstr>等线</vt:lpstr>
      <vt:lpstr>仿宋_GB2312</vt:lpstr>
      <vt:lpstr>黑体</vt:lpstr>
      <vt:lpstr>华文琥珀</vt:lpstr>
      <vt:lpstr>华文楷体</vt:lpstr>
      <vt:lpstr>华文宋体</vt:lpstr>
      <vt:lpstr>宋体</vt:lpstr>
      <vt:lpstr>微软雅黑</vt:lpstr>
      <vt:lpstr>Arial</vt:lpstr>
      <vt:lpstr>Calibri</vt:lpstr>
      <vt:lpstr>Symbol</vt:lpstr>
      <vt:lpstr>Times New Roman</vt:lpstr>
      <vt:lpstr>Wingdings</vt:lpstr>
      <vt:lpstr>1</vt:lpstr>
      <vt:lpstr>公共卫生学院 </vt:lpstr>
      <vt:lpstr>PowerPoint 演示文稿</vt:lpstr>
      <vt:lpstr>PowerPoint 演示文稿</vt:lpstr>
      <vt:lpstr>PowerPoint 演示文稿</vt:lpstr>
      <vt:lpstr>PowerPoint 演示文稿</vt:lpstr>
      <vt:lpstr>PowerPoint 演示文稿</vt:lpstr>
      <vt:lpstr>PowerPoint 演示文稿</vt:lpstr>
    </vt:vector>
  </TitlesOfParts>
  <Company>doem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北京工业大学</dc:title>
  <dc:creator>nsfc</dc:creator>
  <cp:lastModifiedBy>pc</cp:lastModifiedBy>
  <cp:revision>167</cp:revision>
  <cp:lastPrinted>2021-05-18T02:23:03Z</cp:lastPrinted>
  <dcterms:created xsi:type="dcterms:W3CDTF">2006-07-18T00:09:42Z</dcterms:created>
  <dcterms:modified xsi:type="dcterms:W3CDTF">2021-06-28T12:36:29Z</dcterms:modified>
</cp:coreProperties>
</file>